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Roboto Light"/>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4" roundtripDataSignature="AMtx7mhnmic9X5N9LPeMg1izlJKHTtDk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85EE5A-44EE-462F-80D1-772AAD5DA556}">
  <a:tblStyle styleId="{E185EE5A-44EE-462F-80D1-772AAD5DA55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93DBA84-CB75-4F5A-9D3C-EDFC061E3B0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0: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1: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3: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5: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6: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7: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8: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9: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0: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2: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3: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4: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5: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7: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8: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1: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2: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3: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3: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4: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3: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db365d46b_0_0: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2db365d46b_0_0: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5: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6: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7: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638473" y="768048"/>
            <a:ext cx="5577900" cy="318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903387" y="4373941"/>
            <a:ext cx="5042400" cy="40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gradFill>
          <a:gsLst>
            <a:gs pos="0">
              <a:srgbClr val="F2F2F2"/>
            </a:gs>
            <a:gs pos="33000">
              <a:srgbClr val="FFFFFF"/>
            </a:gs>
            <a:gs pos="65000">
              <a:srgbClr val="FEFEFE"/>
            </a:gs>
            <a:gs pos="100000">
              <a:srgbClr val="E3E3E3"/>
            </a:gs>
          </a:gsLst>
          <a:lin ang="5400012" scaled="0"/>
        </a:gradFill>
      </p:bgPr>
    </p:bg>
    <p:spTree>
      <p:nvGrpSpPr>
        <p:cNvPr id="8" name="Shape 8"/>
        <p:cNvGrpSpPr/>
        <p:nvPr/>
      </p:nvGrpSpPr>
      <p:grpSpPr>
        <a:xfrm>
          <a:off x="0" y="0"/>
          <a:ext cx="0" cy="0"/>
          <a:chOff x="0" y="0"/>
          <a:chExt cx="0" cy="0"/>
        </a:xfrm>
      </p:grpSpPr>
      <p:sp>
        <p:nvSpPr>
          <p:cNvPr id="9" name="Google Shape;9;p36"/>
          <p:cNvSpPr txBox="1"/>
          <p:nvPr>
            <p:ph type="title"/>
          </p:nvPr>
        </p:nvSpPr>
        <p:spPr>
          <a:xfrm>
            <a:off x="685800" y="2326821"/>
            <a:ext cx="7772400" cy="795900"/>
          </a:xfrm>
          <a:prstGeom prst="rect">
            <a:avLst/>
          </a:prstGeom>
          <a:noFill/>
          <a:ln>
            <a:noFill/>
          </a:ln>
        </p:spPr>
        <p:txBody>
          <a:bodyPr anchorCtr="0" anchor="t" bIns="34625" lIns="69275" spcFirstLastPara="1" rIns="69275" wrap="square" tIns="34625">
            <a:noAutofit/>
          </a:bodyPr>
          <a:lstStyle>
            <a:lvl1pPr lvl="0" algn="ctr">
              <a:lnSpc>
                <a:spcPct val="100000"/>
              </a:lnSpc>
              <a:spcBef>
                <a:spcPts val="0"/>
              </a:spcBef>
              <a:spcAft>
                <a:spcPts val="0"/>
              </a:spcAft>
              <a:buSzPts val="3600"/>
              <a:buNone/>
              <a:defRPr sz="4000" cap="small"/>
            </a:lvl1pPr>
            <a:lvl2pPr lvl="1" algn="ctr">
              <a:lnSpc>
                <a:spcPct val="100000"/>
              </a:lnSpc>
              <a:spcBef>
                <a:spcPts val="0"/>
              </a:spcBef>
              <a:spcAft>
                <a:spcPts val="0"/>
              </a:spcAft>
              <a:buClr>
                <a:schemeClr val="dk1"/>
              </a:buClr>
              <a:buSzPts val="3600"/>
              <a:buNone/>
              <a:defRPr>
                <a:solidFill>
                  <a:schemeClr val="dk1"/>
                </a:solidFill>
              </a:defRPr>
            </a:lvl2pPr>
            <a:lvl3pPr lvl="2" algn="ctr">
              <a:lnSpc>
                <a:spcPct val="100000"/>
              </a:lnSpc>
              <a:spcBef>
                <a:spcPts val="0"/>
              </a:spcBef>
              <a:spcAft>
                <a:spcPts val="0"/>
              </a:spcAft>
              <a:buClr>
                <a:schemeClr val="dk1"/>
              </a:buClr>
              <a:buSzPts val="3600"/>
              <a:buNone/>
              <a:defRPr>
                <a:solidFill>
                  <a:schemeClr val="dk1"/>
                </a:solidFill>
              </a:defRPr>
            </a:lvl3pPr>
            <a:lvl4pPr lvl="3" algn="ctr">
              <a:lnSpc>
                <a:spcPct val="100000"/>
              </a:lnSpc>
              <a:spcBef>
                <a:spcPts val="0"/>
              </a:spcBef>
              <a:spcAft>
                <a:spcPts val="0"/>
              </a:spcAft>
              <a:buClr>
                <a:schemeClr val="dk1"/>
              </a:buClr>
              <a:buSzPts val="3600"/>
              <a:buNone/>
              <a:defRPr>
                <a:solidFill>
                  <a:schemeClr val="dk1"/>
                </a:solidFill>
              </a:defRPr>
            </a:lvl4pPr>
            <a:lvl5pPr lvl="4" algn="ctr">
              <a:lnSpc>
                <a:spcPct val="100000"/>
              </a:lnSpc>
              <a:spcBef>
                <a:spcPts val="0"/>
              </a:spcBef>
              <a:spcAft>
                <a:spcPts val="0"/>
              </a:spcAft>
              <a:buClr>
                <a:schemeClr val="dk1"/>
              </a:buClr>
              <a:buSzPts val="3600"/>
              <a:buNone/>
              <a:defRPr>
                <a:solidFill>
                  <a:schemeClr val="dk1"/>
                </a:solidFill>
              </a:defRPr>
            </a:lvl5pPr>
            <a:lvl6pPr lvl="5" algn="ctr">
              <a:lnSpc>
                <a:spcPct val="100000"/>
              </a:lnSpc>
              <a:spcBef>
                <a:spcPts val="0"/>
              </a:spcBef>
              <a:spcAft>
                <a:spcPts val="0"/>
              </a:spcAft>
              <a:buClr>
                <a:schemeClr val="dk1"/>
              </a:buClr>
              <a:buSzPts val="3600"/>
              <a:buNone/>
              <a:defRPr>
                <a:solidFill>
                  <a:schemeClr val="dk1"/>
                </a:solidFill>
              </a:defRPr>
            </a:lvl6pPr>
            <a:lvl7pPr lvl="6" algn="ctr">
              <a:lnSpc>
                <a:spcPct val="100000"/>
              </a:lnSpc>
              <a:spcBef>
                <a:spcPts val="0"/>
              </a:spcBef>
              <a:spcAft>
                <a:spcPts val="0"/>
              </a:spcAft>
              <a:buClr>
                <a:schemeClr val="dk1"/>
              </a:buClr>
              <a:buSzPts val="3600"/>
              <a:buNone/>
              <a:defRPr>
                <a:solidFill>
                  <a:schemeClr val="dk1"/>
                </a:solidFill>
              </a:defRPr>
            </a:lvl7pPr>
            <a:lvl8pPr lvl="7" algn="ctr">
              <a:lnSpc>
                <a:spcPct val="100000"/>
              </a:lnSpc>
              <a:spcBef>
                <a:spcPts val="0"/>
              </a:spcBef>
              <a:spcAft>
                <a:spcPts val="0"/>
              </a:spcAft>
              <a:buClr>
                <a:schemeClr val="dk1"/>
              </a:buClr>
              <a:buSzPts val="3600"/>
              <a:buNone/>
              <a:defRPr>
                <a:solidFill>
                  <a:schemeClr val="dk1"/>
                </a:solidFill>
              </a:defRPr>
            </a:lvl8pPr>
            <a:lvl9pPr lvl="8" algn="ctr">
              <a:lnSpc>
                <a:spcPct val="100000"/>
              </a:lnSpc>
              <a:spcBef>
                <a:spcPts val="0"/>
              </a:spcBef>
              <a:spcAft>
                <a:spcPts val="0"/>
              </a:spcAft>
              <a:buClr>
                <a:schemeClr val="dk1"/>
              </a:buClr>
              <a:buSzPts val="3600"/>
              <a:buNone/>
              <a:defRPr>
                <a:solidFill>
                  <a:schemeClr val="dk1"/>
                </a:solidFill>
              </a:defRPr>
            </a:lvl9pPr>
          </a:lstStyle>
          <a:p/>
        </p:txBody>
      </p:sp>
      <p:sp>
        <p:nvSpPr>
          <p:cNvPr id="10" name="Google Shape;10;p36"/>
          <p:cNvSpPr txBox="1"/>
          <p:nvPr>
            <p:ph idx="1" type="body"/>
          </p:nvPr>
        </p:nvSpPr>
        <p:spPr>
          <a:xfrm>
            <a:off x="685131" y="3245304"/>
            <a:ext cx="7773900" cy="551100"/>
          </a:xfrm>
          <a:prstGeom prst="rect">
            <a:avLst/>
          </a:prstGeom>
          <a:noFill/>
          <a:ln>
            <a:noFill/>
          </a:ln>
        </p:spPr>
        <p:txBody>
          <a:bodyPr anchorCtr="0" anchor="t" bIns="34625" lIns="69275" spcFirstLastPara="1" rIns="69275" wrap="square" tIns="34625">
            <a:noAutofit/>
          </a:bodyPr>
          <a:lstStyle>
            <a:lvl1pPr indent="-228600" lvl="0" marL="457200" algn="ctr">
              <a:lnSpc>
                <a:spcPct val="100000"/>
              </a:lnSpc>
              <a:spcBef>
                <a:spcPts val="500"/>
              </a:spcBef>
              <a:spcAft>
                <a:spcPts val="0"/>
              </a:spcAft>
              <a:buSzPts val="2500"/>
              <a:buNone/>
              <a:defRPr sz="2500" cap="small"/>
            </a:lvl1pPr>
            <a:lvl2pPr indent="-317500" lvl="1" marL="914400" algn="l">
              <a:lnSpc>
                <a:spcPct val="100000"/>
              </a:lnSpc>
              <a:spcBef>
                <a:spcPts val="300"/>
              </a:spcBef>
              <a:spcAft>
                <a:spcPts val="0"/>
              </a:spcAft>
              <a:buSzPts val="1400"/>
              <a:buChar char="–"/>
              <a:defRPr/>
            </a:lvl2pPr>
            <a:lvl3pPr indent="-317500" lvl="2" marL="1371600" algn="l">
              <a:lnSpc>
                <a:spcPct val="100000"/>
              </a:lnSpc>
              <a:spcBef>
                <a:spcPts val="300"/>
              </a:spcBef>
              <a:spcAft>
                <a:spcPts val="0"/>
              </a:spcAft>
              <a:buSzPts val="1400"/>
              <a:buChar char="•"/>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45"/>
          <p:cNvSpPr txBox="1"/>
          <p:nvPr>
            <p:ph type="title"/>
          </p:nvPr>
        </p:nvSpPr>
        <p:spPr>
          <a:xfrm>
            <a:off x="1792288" y="3600451"/>
            <a:ext cx="5486400" cy="425100"/>
          </a:xfrm>
          <a:prstGeom prst="rect">
            <a:avLst/>
          </a:prstGeom>
          <a:noFill/>
          <a:ln>
            <a:noFill/>
          </a:ln>
        </p:spPr>
        <p:txBody>
          <a:bodyPr anchorCtr="0" anchor="b" bIns="34625" lIns="69275" spcFirstLastPara="1" rIns="69275" wrap="square" tIns="34625">
            <a:noAutofit/>
          </a:bodyPr>
          <a:lstStyle>
            <a:lvl1pPr lvl="0" algn="l">
              <a:lnSpc>
                <a:spcPct val="100000"/>
              </a:lnSpc>
              <a:spcBef>
                <a:spcPts val="0"/>
              </a:spcBef>
              <a:spcAft>
                <a:spcPts val="0"/>
              </a:spcAft>
              <a:buSzPts val="3600"/>
              <a:buNone/>
              <a:defRPr b="1" sz="2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49" name="Google Shape;49;p45"/>
          <p:cNvSpPr/>
          <p:nvPr>
            <p:ph idx="2" type="pic"/>
          </p:nvPr>
        </p:nvSpPr>
        <p:spPr>
          <a:xfrm>
            <a:off x="1792288" y="459581"/>
            <a:ext cx="5486400" cy="3086100"/>
          </a:xfrm>
          <a:prstGeom prst="rect">
            <a:avLst/>
          </a:prstGeom>
          <a:noFill/>
          <a:ln>
            <a:noFill/>
          </a:ln>
        </p:spPr>
      </p:sp>
      <p:sp>
        <p:nvSpPr>
          <p:cNvPr id="50" name="Google Shape;50;p45"/>
          <p:cNvSpPr txBox="1"/>
          <p:nvPr>
            <p:ph idx="1" type="body"/>
          </p:nvPr>
        </p:nvSpPr>
        <p:spPr>
          <a:xfrm>
            <a:off x="1792288" y="4025504"/>
            <a:ext cx="5486400" cy="603600"/>
          </a:xfrm>
          <a:prstGeom prst="rect">
            <a:avLst/>
          </a:prstGeom>
          <a:noFill/>
          <a:ln>
            <a:noFill/>
          </a:ln>
        </p:spPr>
        <p:txBody>
          <a:bodyPr anchorCtr="0" anchor="t" bIns="34625" lIns="69275" spcFirstLastPara="1" rIns="69275" wrap="square" tIns="34625">
            <a:noAutofit/>
          </a:bodyPr>
          <a:lstStyle>
            <a:lvl1pPr indent="-228600" lvl="0" marL="457200" algn="l">
              <a:lnSpc>
                <a:spcPct val="100000"/>
              </a:lnSpc>
              <a:spcBef>
                <a:spcPts val="300"/>
              </a:spcBef>
              <a:spcAft>
                <a:spcPts val="0"/>
              </a:spcAft>
              <a:buClr>
                <a:schemeClr val="dk1"/>
              </a:buClr>
              <a:buSzPts val="1400"/>
              <a:buNone/>
              <a:defRPr sz="1400"/>
            </a:lvl1pPr>
            <a:lvl2pPr indent="-228600" lvl="1" marL="914400" algn="l">
              <a:lnSpc>
                <a:spcPct val="100000"/>
              </a:lnSpc>
              <a:spcBef>
                <a:spcPts val="20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900"/>
              <a:buNone/>
              <a:defRPr sz="900"/>
            </a:lvl3pPr>
            <a:lvl4pPr indent="-228600" lvl="3" marL="1828800" algn="l">
              <a:lnSpc>
                <a:spcPct val="100000"/>
              </a:lnSpc>
              <a:spcBef>
                <a:spcPts val="200"/>
              </a:spcBef>
              <a:spcAft>
                <a:spcPts val="0"/>
              </a:spcAft>
              <a:buClr>
                <a:schemeClr val="dk1"/>
              </a:buClr>
              <a:buSzPts val="800"/>
              <a:buNone/>
              <a:defRPr sz="800"/>
            </a:lvl4pPr>
            <a:lvl5pPr indent="-228600" lvl="4" marL="2286000" algn="l">
              <a:lnSpc>
                <a:spcPct val="100000"/>
              </a:lnSpc>
              <a:spcBef>
                <a:spcPts val="200"/>
              </a:spcBef>
              <a:spcAft>
                <a:spcPts val="0"/>
              </a:spcAft>
              <a:buClr>
                <a:schemeClr val="dk1"/>
              </a:buClr>
              <a:buSzPts val="800"/>
              <a:buNone/>
              <a:defRPr sz="800"/>
            </a:lvl5pPr>
            <a:lvl6pPr indent="-228600" lvl="5" marL="2743200" algn="l">
              <a:lnSpc>
                <a:spcPct val="100000"/>
              </a:lnSpc>
              <a:spcBef>
                <a:spcPts val="200"/>
              </a:spcBef>
              <a:spcAft>
                <a:spcPts val="0"/>
              </a:spcAft>
              <a:buClr>
                <a:schemeClr val="dk1"/>
              </a:buClr>
              <a:buSzPts val="800"/>
              <a:buNone/>
              <a:defRPr sz="800"/>
            </a:lvl6pPr>
            <a:lvl7pPr indent="-228600" lvl="6" marL="3200400" algn="l">
              <a:lnSpc>
                <a:spcPct val="100000"/>
              </a:lnSpc>
              <a:spcBef>
                <a:spcPts val="200"/>
              </a:spcBef>
              <a:spcAft>
                <a:spcPts val="0"/>
              </a:spcAft>
              <a:buClr>
                <a:schemeClr val="dk1"/>
              </a:buClr>
              <a:buSzPts val="800"/>
              <a:buNone/>
              <a:defRPr sz="800"/>
            </a:lvl7pPr>
            <a:lvl8pPr indent="-228600" lvl="7" marL="3657600" algn="l">
              <a:lnSpc>
                <a:spcPct val="100000"/>
              </a:lnSpc>
              <a:spcBef>
                <a:spcPts val="200"/>
              </a:spcBef>
              <a:spcAft>
                <a:spcPts val="0"/>
              </a:spcAft>
              <a:buClr>
                <a:schemeClr val="dk1"/>
              </a:buClr>
              <a:buSzPts val="800"/>
              <a:buNone/>
              <a:defRPr sz="800"/>
            </a:lvl8pPr>
            <a:lvl9pPr indent="-228600" lvl="8" marL="4114800" algn="l">
              <a:lnSpc>
                <a:spcPct val="100000"/>
              </a:lnSpc>
              <a:spcBef>
                <a:spcPts val="200"/>
              </a:spcBef>
              <a:spcAft>
                <a:spcPts val="0"/>
              </a:spcAft>
              <a:buClr>
                <a:schemeClr val="dk1"/>
              </a:buClr>
              <a:buSzPts val="800"/>
              <a:buNone/>
              <a:defRPr sz="800"/>
            </a:lvl9pPr>
          </a:lstStyle>
          <a:p/>
        </p:txBody>
      </p:sp>
      <p:sp>
        <p:nvSpPr>
          <p:cNvPr id="51" name="Google Shape;51;p45"/>
          <p:cNvSpPr txBox="1"/>
          <p:nvPr>
            <p:ph idx="12" type="sldNum"/>
          </p:nvPr>
        </p:nvSpPr>
        <p:spPr>
          <a:xfrm>
            <a:off x="6553868" y="4767178"/>
            <a:ext cx="2132400" cy="274200"/>
          </a:xfrm>
          <a:prstGeom prst="rect">
            <a:avLst/>
          </a:prstGeom>
          <a:noFill/>
          <a:ln>
            <a:noFill/>
          </a:ln>
        </p:spPr>
        <p:txBody>
          <a:bodyPr anchorCtr="0" anchor="ctr" bIns="36725" lIns="73475" spcFirstLastPara="1" rIns="73475" wrap="square" tIns="367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 name="Shape 52"/>
        <p:cNvGrpSpPr/>
        <p:nvPr/>
      </p:nvGrpSpPr>
      <p:grpSpPr>
        <a:xfrm>
          <a:off x="0" y="0"/>
          <a:ext cx="0" cy="0"/>
          <a:chOff x="0" y="0"/>
          <a:chExt cx="0" cy="0"/>
        </a:xfrm>
      </p:grpSpPr>
      <p:sp>
        <p:nvSpPr>
          <p:cNvPr id="53" name="Google Shape;53;p46"/>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54" name="Google Shape;54;p46"/>
          <p:cNvSpPr txBox="1"/>
          <p:nvPr>
            <p:ph idx="1" type="body"/>
          </p:nvPr>
        </p:nvSpPr>
        <p:spPr>
          <a:xfrm rot="5400000">
            <a:off x="2874681" y="-1216544"/>
            <a:ext cx="3394500" cy="8228400"/>
          </a:xfrm>
          <a:prstGeom prst="rect">
            <a:avLst/>
          </a:prstGeom>
          <a:noFill/>
          <a:ln>
            <a:noFill/>
          </a:ln>
        </p:spPr>
        <p:txBody>
          <a:bodyPr anchorCtr="0" anchor="t" bIns="34625" lIns="69275" spcFirstLastPara="1" rIns="69275" wrap="square" tIns="3462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5" name="Google Shape;55;p46"/>
          <p:cNvSpPr txBox="1"/>
          <p:nvPr>
            <p:ph idx="12" type="sldNum"/>
          </p:nvPr>
        </p:nvSpPr>
        <p:spPr>
          <a:xfrm>
            <a:off x="6553868" y="4767178"/>
            <a:ext cx="2132400" cy="274200"/>
          </a:xfrm>
          <a:prstGeom prst="rect">
            <a:avLst/>
          </a:prstGeom>
          <a:noFill/>
          <a:ln>
            <a:noFill/>
          </a:ln>
        </p:spPr>
        <p:txBody>
          <a:bodyPr anchorCtr="0" anchor="ctr" bIns="36725" lIns="73475" spcFirstLastPara="1" rIns="73475" wrap="square" tIns="367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47"/>
          <p:cNvSpPr txBox="1"/>
          <p:nvPr>
            <p:ph type="title"/>
          </p:nvPr>
        </p:nvSpPr>
        <p:spPr>
          <a:xfrm rot="5400000">
            <a:off x="5463750" y="1371629"/>
            <a:ext cx="4388700" cy="20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58" name="Google Shape;58;p47"/>
          <p:cNvSpPr txBox="1"/>
          <p:nvPr>
            <p:ph idx="1" type="body"/>
          </p:nvPr>
        </p:nvSpPr>
        <p:spPr>
          <a:xfrm rot="5400000">
            <a:off x="1272750" y="-609571"/>
            <a:ext cx="4388700" cy="6019800"/>
          </a:xfrm>
          <a:prstGeom prst="rect">
            <a:avLst/>
          </a:prstGeom>
          <a:noFill/>
          <a:ln>
            <a:noFill/>
          </a:ln>
        </p:spPr>
        <p:txBody>
          <a:bodyPr anchorCtr="0" anchor="t" bIns="34625" lIns="69275" spcFirstLastPara="1" rIns="69275" wrap="square" tIns="3462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9" name="Google Shape;59;p47"/>
          <p:cNvSpPr txBox="1"/>
          <p:nvPr>
            <p:ph idx="12" type="sldNum"/>
          </p:nvPr>
        </p:nvSpPr>
        <p:spPr>
          <a:xfrm>
            <a:off x="6553868" y="4767178"/>
            <a:ext cx="2132400" cy="274200"/>
          </a:xfrm>
          <a:prstGeom prst="rect">
            <a:avLst/>
          </a:prstGeom>
          <a:noFill/>
          <a:ln>
            <a:noFill/>
          </a:ln>
        </p:spPr>
        <p:txBody>
          <a:bodyPr anchorCtr="0" anchor="ctr" bIns="36725" lIns="73475" spcFirstLastPara="1" rIns="73475" wrap="square" tIns="367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7"/>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3" name="Google Shape;13;p37"/>
          <p:cNvSpPr txBox="1"/>
          <p:nvPr>
            <p:ph idx="1" type="body"/>
          </p:nvPr>
        </p:nvSpPr>
        <p:spPr>
          <a:xfrm>
            <a:off x="457875" y="1200415"/>
            <a:ext cx="8228400" cy="3394500"/>
          </a:xfrm>
          <a:prstGeom prst="rect">
            <a:avLst/>
          </a:prstGeom>
          <a:noFill/>
          <a:ln>
            <a:noFill/>
          </a:ln>
        </p:spPr>
        <p:txBody>
          <a:bodyPr anchorCtr="0" anchor="t" bIns="34625" lIns="69275" spcFirstLastPara="1" rIns="69275" wrap="square" tIns="34625">
            <a:noAutofit/>
          </a:bodyPr>
          <a:lstStyle>
            <a:lvl1pPr indent="-381000" lvl="0" marL="457200" algn="l">
              <a:lnSpc>
                <a:spcPct val="100000"/>
              </a:lnSpc>
              <a:spcBef>
                <a:spcPts val="300"/>
              </a:spcBef>
              <a:spcAft>
                <a:spcPts val="0"/>
              </a:spcAft>
              <a:buSzPts val="2400"/>
              <a:buChar char="•"/>
              <a:defRPr/>
            </a:lvl1pPr>
            <a:lvl2pPr indent="-368300" lvl="1" marL="914400" algn="l">
              <a:lnSpc>
                <a:spcPct val="100000"/>
              </a:lnSpc>
              <a:spcBef>
                <a:spcPts val="300"/>
              </a:spcBef>
              <a:spcAft>
                <a:spcPts val="0"/>
              </a:spcAft>
              <a:buSzPts val="2200"/>
              <a:buChar char="–"/>
              <a:defRPr/>
            </a:lvl2pPr>
            <a:lvl3pPr indent="-355600" lvl="2" marL="1371600" algn="l">
              <a:lnSpc>
                <a:spcPct val="100000"/>
              </a:lnSpc>
              <a:spcBef>
                <a:spcPts val="300"/>
              </a:spcBef>
              <a:spcAft>
                <a:spcPts val="0"/>
              </a:spcAft>
              <a:buSzPts val="2000"/>
              <a:buChar char="•"/>
              <a:defRPr/>
            </a:lvl3pPr>
            <a:lvl4pPr indent="-342900" lvl="3" marL="1828800" algn="l">
              <a:lnSpc>
                <a:spcPct val="100000"/>
              </a:lnSpc>
              <a:spcBef>
                <a:spcPts val="300"/>
              </a:spcBef>
              <a:spcAft>
                <a:spcPts val="0"/>
              </a:spcAft>
              <a:buSzPts val="1800"/>
              <a:buChar char="–"/>
              <a:defRPr/>
            </a:lvl4pPr>
            <a:lvl5pPr indent="-330200" lvl="4" marL="2286000" algn="l">
              <a:lnSpc>
                <a:spcPct val="100000"/>
              </a:lnSpc>
              <a:spcBef>
                <a:spcPts val="300"/>
              </a:spcBef>
              <a:spcAft>
                <a:spcPts val="0"/>
              </a:spcAft>
              <a:buSzPts val="1600"/>
              <a:buChar char="»"/>
              <a:defRPr/>
            </a:lvl5pPr>
            <a:lvl6pPr indent="-304800" lvl="5" marL="2743200" algn="l">
              <a:lnSpc>
                <a:spcPct val="100000"/>
              </a:lnSpc>
              <a:spcBef>
                <a:spcPts val="300"/>
              </a:spcBef>
              <a:spcAft>
                <a:spcPts val="0"/>
              </a:spcAft>
              <a:buSzPts val="1200"/>
              <a:buChar char="•"/>
              <a:defRPr/>
            </a:lvl6pPr>
            <a:lvl7pPr indent="-304800" lvl="6" marL="3200400" algn="l">
              <a:lnSpc>
                <a:spcPct val="100000"/>
              </a:lnSpc>
              <a:spcBef>
                <a:spcPts val="300"/>
              </a:spcBef>
              <a:spcAft>
                <a:spcPts val="0"/>
              </a:spcAft>
              <a:buSzPts val="1200"/>
              <a:buChar char="•"/>
              <a:defRPr/>
            </a:lvl7pPr>
            <a:lvl8pPr indent="-304800" lvl="7" marL="3657600" algn="l">
              <a:lnSpc>
                <a:spcPct val="100000"/>
              </a:lnSpc>
              <a:spcBef>
                <a:spcPts val="300"/>
              </a:spcBef>
              <a:spcAft>
                <a:spcPts val="0"/>
              </a:spcAft>
              <a:buSzPts val="1200"/>
              <a:buChar char="•"/>
              <a:defRPr/>
            </a:lvl8pPr>
            <a:lvl9pPr indent="-304800" lvl="8" marL="4114800" algn="l">
              <a:lnSpc>
                <a:spcPct val="100000"/>
              </a:lnSpc>
              <a:spcBef>
                <a:spcPts val="300"/>
              </a:spcBef>
              <a:spcAft>
                <a:spcPts val="0"/>
              </a:spcAft>
              <a:buSzPts val="1200"/>
              <a:buChar char="•"/>
              <a:defRPr/>
            </a:lvl9pPr>
          </a:lstStyle>
          <a:p/>
        </p:txBody>
      </p:sp>
      <p:sp>
        <p:nvSpPr>
          <p:cNvPr id="14" name="Google Shape;14;p37"/>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37"/>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 name="Shape 16"/>
        <p:cNvGrpSpPr/>
        <p:nvPr/>
      </p:nvGrpSpPr>
      <p:grpSpPr>
        <a:xfrm>
          <a:off x="0" y="0"/>
          <a:ext cx="0" cy="0"/>
          <a:chOff x="0" y="0"/>
          <a:chExt cx="0" cy="0"/>
        </a:xfrm>
      </p:grpSpPr>
      <p:sp>
        <p:nvSpPr>
          <p:cNvPr id="17" name="Google Shape;17;p38"/>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cap="small"/>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8" name="Shape 18"/>
        <p:cNvGrpSpPr/>
        <p:nvPr/>
      </p:nvGrpSpPr>
      <p:grpSpPr>
        <a:xfrm>
          <a:off x="0" y="0"/>
          <a:ext cx="0" cy="0"/>
          <a:chOff x="0" y="0"/>
          <a:chExt cx="0" cy="0"/>
        </a:xfrm>
      </p:grpSpPr>
      <p:sp>
        <p:nvSpPr>
          <p:cNvPr id="19" name="Google Shape;19;p39"/>
          <p:cNvSpPr txBox="1"/>
          <p:nvPr>
            <p:ph idx="1" type="body"/>
          </p:nvPr>
        </p:nvSpPr>
        <p:spPr>
          <a:xfrm>
            <a:off x="457869" y="244929"/>
            <a:ext cx="8228400" cy="4350000"/>
          </a:xfrm>
          <a:prstGeom prst="rect">
            <a:avLst/>
          </a:prstGeom>
          <a:noFill/>
          <a:ln>
            <a:noFill/>
          </a:ln>
        </p:spPr>
        <p:txBody>
          <a:bodyPr anchorCtr="0" anchor="t" bIns="34625" lIns="69275" spcFirstLastPara="1" rIns="69275" wrap="square" tIns="34625">
            <a:noAutofit/>
          </a:bodyPr>
          <a:lstStyle>
            <a:lvl1pPr indent="-381000" lvl="0" marL="457200" algn="l">
              <a:lnSpc>
                <a:spcPct val="100000"/>
              </a:lnSpc>
              <a:spcBef>
                <a:spcPts val="300"/>
              </a:spcBef>
              <a:spcAft>
                <a:spcPts val="0"/>
              </a:spcAft>
              <a:buSzPts val="2400"/>
              <a:buChar char="•"/>
              <a:defRPr/>
            </a:lvl1pPr>
            <a:lvl2pPr indent="-368300" lvl="1" marL="914400" algn="l">
              <a:lnSpc>
                <a:spcPct val="100000"/>
              </a:lnSpc>
              <a:spcBef>
                <a:spcPts val="300"/>
              </a:spcBef>
              <a:spcAft>
                <a:spcPts val="0"/>
              </a:spcAft>
              <a:buSzPts val="2200"/>
              <a:buChar char="–"/>
              <a:defRPr/>
            </a:lvl2pPr>
            <a:lvl3pPr indent="-355600" lvl="2" marL="1371600" algn="l">
              <a:lnSpc>
                <a:spcPct val="100000"/>
              </a:lnSpc>
              <a:spcBef>
                <a:spcPts val="300"/>
              </a:spcBef>
              <a:spcAft>
                <a:spcPts val="0"/>
              </a:spcAft>
              <a:buSzPts val="2000"/>
              <a:buChar char="•"/>
              <a:defRPr/>
            </a:lvl3pPr>
            <a:lvl4pPr indent="-342900" lvl="3" marL="1828800" algn="l">
              <a:lnSpc>
                <a:spcPct val="100000"/>
              </a:lnSpc>
              <a:spcBef>
                <a:spcPts val="300"/>
              </a:spcBef>
              <a:spcAft>
                <a:spcPts val="0"/>
              </a:spcAft>
              <a:buSzPts val="1800"/>
              <a:buChar char="–"/>
              <a:defRPr/>
            </a:lvl4pPr>
            <a:lvl5pPr indent="-330200" lvl="4" marL="2286000" algn="l">
              <a:lnSpc>
                <a:spcPct val="100000"/>
              </a:lnSpc>
              <a:spcBef>
                <a:spcPts val="300"/>
              </a:spcBef>
              <a:spcAft>
                <a:spcPts val="0"/>
              </a:spcAft>
              <a:buSzPts val="16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20" name="Google Shape;20;p39"/>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9"/>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40"/>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4" name="Google Shape;24;p40"/>
          <p:cNvSpPr txBox="1"/>
          <p:nvPr>
            <p:ph idx="1" type="body"/>
          </p:nvPr>
        </p:nvSpPr>
        <p:spPr>
          <a:xfrm>
            <a:off x="457200" y="1200151"/>
            <a:ext cx="4038600" cy="3394500"/>
          </a:xfrm>
          <a:prstGeom prst="rect">
            <a:avLst/>
          </a:prstGeom>
          <a:noFill/>
          <a:ln>
            <a:noFill/>
          </a:ln>
        </p:spPr>
        <p:txBody>
          <a:bodyPr anchorCtr="0" anchor="t" bIns="34625" lIns="69275" spcFirstLastPara="1" rIns="69275" wrap="square" tIns="34625">
            <a:noAutofit/>
          </a:bodyPr>
          <a:lstStyle>
            <a:lvl1pPr indent="-400050" lvl="0" marL="457200" algn="l">
              <a:lnSpc>
                <a:spcPct val="100000"/>
              </a:lnSpc>
              <a:spcBef>
                <a:spcPts val="500"/>
              </a:spcBef>
              <a:spcAft>
                <a:spcPts val="0"/>
              </a:spcAft>
              <a:buClr>
                <a:schemeClr val="dk1"/>
              </a:buClr>
              <a:buSzPts val="2700"/>
              <a:buChar char="•"/>
              <a:defRPr sz="2700"/>
            </a:lvl1pPr>
            <a:lvl2pPr indent="-381000" lvl="1" marL="914400" algn="l">
              <a:lnSpc>
                <a:spcPct val="100000"/>
              </a:lnSpc>
              <a:spcBef>
                <a:spcPts val="50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400"/>
              </a:spcBef>
              <a:spcAft>
                <a:spcPts val="0"/>
              </a:spcAft>
              <a:buClr>
                <a:schemeClr val="dk1"/>
              </a:buClr>
              <a:buSzPts val="1800"/>
              <a:buChar char="–"/>
              <a:defRPr sz="1800"/>
            </a:lvl4pPr>
            <a:lvl5pPr indent="-342900" lvl="4" marL="2286000" algn="l">
              <a:lnSpc>
                <a:spcPct val="100000"/>
              </a:lnSpc>
              <a:spcBef>
                <a:spcPts val="400"/>
              </a:spcBef>
              <a:spcAft>
                <a:spcPts val="0"/>
              </a:spcAft>
              <a:buClr>
                <a:schemeClr val="dk1"/>
              </a:buClr>
              <a:buSzPts val="1800"/>
              <a:buChar char="»"/>
              <a:defRPr sz="1800"/>
            </a:lvl5pPr>
            <a:lvl6pPr indent="-342900" lvl="5" marL="2743200" algn="l">
              <a:lnSpc>
                <a:spcPct val="100000"/>
              </a:lnSpc>
              <a:spcBef>
                <a:spcPts val="4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25" name="Google Shape;25;p40"/>
          <p:cNvSpPr txBox="1"/>
          <p:nvPr>
            <p:ph idx="2" type="body"/>
          </p:nvPr>
        </p:nvSpPr>
        <p:spPr>
          <a:xfrm>
            <a:off x="4648200" y="1200151"/>
            <a:ext cx="4038600" cy="3394500"/>
          </a:xfrm>
          <a:prstGeom prst="rect">
            <a:avLst/>
          </a:prstGeom>
          <a:noFill/>
          <a:ln>
            <a:noFill/>
          </a:ln>
        </p:spPr>
        <p:txBody>
          <a:bodyPr anchorCtr="0" anchor="t" bIns="34625" lIns="69275" spcFirstLastPara="1" rIns="69275" wrap="square" tIns="34625">
            <a:noAutofit/>
          </a:bodyPr>
          <a:lstStyle>
            <a:lvl1pPr indent="-400050" lvl="0" marL="457200" algn="l">
              <a:lnSpc>
                <a:spcPct val="100000"/>
              </a:lnSpc>
              <a:spcBef>
                <a:spcPts val="500"/>
              </a:spcBef>
              <a:spcAft>
                <a:spcPts val="0"/>
              </a:spcAft>
              <a:buClr>
                <a:schemeClr val="dk1"/>
              </a:buClr>
              <a:buSzPts val="2700"/>
              <a:buChar char="•"/>
              <a:defRPr sz="2700"/>
            </a:lvl1pPr>
            <a:lvl2pPr indent="-381000" lvl="1" marL="914400" algn="l">
              <a:lnSpc>
                <a:spcPct val="100000"/>
              </a:lnSpc>
              <a:spcBef>
                <a:spcPts val="50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400"/>
              </a:spcBef>
              <a:spcAft>
                <a:spcPts val="0"/>
              </a:spcAft>
              <a:buClr>
                <a:schemeClr val="dk1"/>
              </a:buClr>
              <a:buSzPts val="1800"/>
              <a:buChar char="–"/>
              <a:defRPr sz="1800"/>
            </a:lvl4pPr>
            <a:lvl5pPr indent="-342900" lvl="4" marL="2286000" algn="l">
              <a:lnSpc>
                <a:spcPct val="100000"/>
              </a:lnSpc>
              <a:spcBef>
                <a:spcPts val="400"/>
              </a:spcBef>
              <a:spcAft>
                <a:spcPts val="0"/>
              </a:spcAft>
              <a:buClr>
                <a:schemeClr val="dk1"/>
              </a:buClr>
              <a:buSzPts val="1800"/>
              <a:buChar char="»"/>
              <a:defRPr sz="1800"/>
            </a:lvl5pPr>
            <a:lvl6pPr indent="-342900" lvl="5" marL="2743200" algn="l">
              <a:lnSpc>
                <a:spcPct val="100000"/>
              </a:lnSpc>
              <a:spcBef>
                <a:spcPts val="400"/>
              </a:spcBef>
              <a:spcAft>
                <a:spcPts val="0"/>
              </a:spcAft>
              <a:buClr>
                <a:schemeClr val="dk1"/>
              </a:buClr>
              <a:buSzPts val="1800"/>
              <a:buChar char="•"/>
              <a:defRPr sz="1800"/>
            </a:lvl6pPr>
            <a:lvl7pPr indent="-342900" lvl="6" marL="3200400" algn="l">
              <a:lnSpc>
                <a:spcPct val="100000"/>
              </a:lnSpc>
              <a:spcBef>
                <a:spcPts val="400"/>
              </a:spcBef>
              <a:spcAft>
                <a:spcPts val="0"/>
              </a:spcAft>
              <a:buClr>
                <a:schemeClr val="dk1"/>
              </a:buClr>
              <a:buSzPts val="1800"/>
              <a:buChar char="•"/>
              <a:defRPr sz="1800"/>
            </a:lvl7pPr>
            <a:lvl8pPr indent="-342900" lvl="7" marL="3657600" algn="l">
              <a:lnSpc>
                <a:spcPct val="100000"/>
              </a:lnSpc>
              <a:spcBef>
                <a:spcPts val="400"/>
              </a:spcBef>
              <a:spcAft>
                <a:spcPts val="0"/>
              </a:spcAft>
              <a:buClr>
                <a:schemeClr val="dk1"/>
              </a:buClr>
              <a:buSzPts val="1800"/>
              <a:buChar char="•"/>
              <a:defRPr sz="1800"/>
            </a:lvl8pPr>
            <a:lvl9pPr indent="-342900" lvl="8" marL="4114800" algn="l">
              <a:lnSpc>
                <a:spcPct val="100000"/>
              </a:lnSpc>
              <a:spcBef>
                <a:spcPts val="400"/>
              </a:spcBef>
              <a:spcAft>
                <a:spcPts val="0"/>
              </a:spcAft>
              <a:buClr>
                <a:schemeClr val="dk1"/>
              </a:buClr>
              <a:buSzPts val="1800"/>
              <a:buChar char="•"/>
              <a:defRPr sz="1800"/>
            </a:lvl9pPr>
          </a:lstStyle>
          <a:p/>
        </p:txBody>
      </p:sp>
      <p:sp>
        <p:nvSpPr>
          <p:cNvPr id="26" name="Google Shape;26;p40"/>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0"/>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41"/>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0" name="Google Shape;30;p41"/>
          <p:cNvSpPr txBox="1"/>
          <p:nvPr>
            <p:ph idx="1" type="body"/>
          </p:nvPr>
        </p:nvSpPr>
        <p:spPr>
          <a:xfrm>
            <a:off x="457201" y="1631157"/>
            <a:ext cx="4040100" cy="2963400"/>
          </a:xfrm>
          <a:prstGeom prst="rect">
            <a:avLst/>
          </a:prstGeom>
          <a:noFill/>
          <a:ln>
            <a:noFill/>
          </a:ln>
        </p:spPr>
        <p:txBody>
          <a:bodyPr anchorCtr="0" anchor="t" bIns="34625" lIns="69275" spcFirstLastPara="1" rIns="69275" wrap="square" tIns="34625">
            <a:noAutofit/>
          </a:bodyPr>
          <a:lstStyle>
            <a:lvl1pPr indent="-381000" lvl="0" marL="457200" algn="l">
              <a:lnSpc>
                <a:spcPct val="100000"/>
              </a:lnSpc>
              <a:spcBef>
                <a:spcPts val="50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400"/>
              </a:spcBef>
              <a:spcAft>
                <a:spcPts val="0"/>
              </a:spcAft>
              <a:buClr>
                <a:schemeClr val="dk1"/>
              </a:buClr>
              <a:buSzPts val="1800"/>
              <a:buChar char="•"/>
              <a:defRPr sz="1800"/>
            </a:lvl3pPr>
            <a:lvl4pPr indent="-330200" lvl="3" marL="1828800" algn="l">
              <a:lnSpc>
                <a:spcPct val="100000"/>
              </a:lnSpc>
              <a:spcBef>
                <a:spcPts val="300"/>
              </a:spcBef>
              <a:spcAft>
                <a:spcPts val="0"/>
              </a:spcAft>
              <a:buClr>
                <a:schemeClr val="dk1"/>
              </a:buClr>
              <a:buSzPts val="1600"/>
              <a:buChar char="–"/>
              <a:defRPr sz="1600"/>
            </a:lvl4pPr>
            <a:lvl5pPr indent="-330200" lvl="4" marL="2286000" algn="l">
              <a:lnSpc>
                <a:spcPct val="100000"/>
              </a:lnSpc>
              <a:spcBef>
                <a:spcPts val="300"/>
              </a:spcBef>
              <a:spcAft>
                <a:spcPts val="0"/>
              </a:spcAft>
              <a:buClr>
                <a:schemeClr val="dk1"/>
              </a:buClr>
              <a:buSzPts val="1600"/>
              <a:buChar char="»"/>
              <a:defRPr sz="1600"/>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31" name="Google Shape;31;p41"/>
          <p:cNvSpPr txBox="1"/>
          <p:nvPr>
            <p:ph idx="2" type="body"/>
          </p:nvPr>
        </p:nvSpPr>
        <p:spPr>
          <a:xfrm>
            <a:off x="4645025" y="1631157"/>
            <a:ext cx="4041900" cy="2963400"/>
          </a:xfrm>
          <a:prstGeom prst="rect">
            <a:avLst/>
          </a:prstGeom>
          <a:noFill/>
          <a:ln>
            <a:noFill/>
          </a:ln>
        </p:spPr>
        <p:txBody>
          <a:bodyPr anchorCtr="0" anchor="t" bIns="34625" lIns="69275" spcFirstLastPara="1" rIns="69275" wrap="square" tIns="34625">
            <a:noAutofit/>
          </a:bodyPr>
          <a:lstStyle>
            <a:lvl1pPr indent="-381000" lvl="0" marL="457200" algn="l">
              <a:lnSpc>
                <a:spcPct val="100000"/>
              </a:lnSpc>
              <a:spcBef>
                <a:spcPts val="50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400"/>
              </a:spcBef>
              <a:spcAft>
                <a:spcPts val="0"/>
              </a:spcAft>
              <a:buClr>
                <a:schemeClr val="dk1"/>
              </a:buClr>
              <a:buSzPts val="1800"/>
              <a:buChar char="•"/>
              <a:defRPr sz="1800"/>
            </a:lvl3pPr>
            <a:lvl4pPr indent="-330200" lvl="3" marL="1828800" algn="l">
              <a:lnSpc>
                <a:spcPct val="100000"/>
              </a:lnSpc>
              <a:spcBef>
                <a:spcPts val="300"/>
              </a:spcBef>
              <a:spcAft>
                <a:spcPts val="0"/>
              </a:spcAft>
              <a:buClr>
                <a:schemeClr val="dk1"/>
              </a:buClr>
              <a:buSzPts val="1600"/>
              <a:buChar char="–"/>
              <a:defRPr sz="1600"/>
            </a:lvl4pPr>
            <a:lvl5pPr indent="-330200" lvl="4" marL="2286000" algn="l">
              <a:lnSpc>
                <a:spcPct val="100000"/>
              </a:lnSpc>
              <a:spcBef>
                <a:spcPts val="300"/>
              </a:spcBef>
              <a:spcAft>
                <a:spcPts val="0"/>
              </a:spcAft>
              <a:buClr>
                <a:schemeClr val="dk1"/>
              </a:buClr>
              <a:buSzPts val="1600"/>
              <a:buChar char="»"/>
              <a:defRPr sz="1600"/>
            </a:lvl5pPr>
            <a:lvl6pPr indent="-330200" lvl="5" marL="2743200" algn="l">
              <a:lnSpc>
                <a:spcPct val="100000"/>
              </a:lnSpc>
              <a:spcBef>
                <a:spcPts val="300"/>
              </a:spcBef>
              <a:spcAft>
                <a:spcPts val="0"/>
              </a:spcAft>
              <a:buClr>
                <a:schemeClr val="dk1"/>
              </a:buClr>
              <a:buSzPts val="1600"/>
              <a:buChar char="•"/>
              <a:defRPr sz="1600"/>
            </a:lvl6pPr>
            <a:lvl7pPr indent="-330200" lvl="6" marL="3200400" algn="l">
              <a:lnSpc>
                <a:spcPct val="100000"/>
              </a:lnSpc>
              <a:spcBef>
                <a:spcPts val="300"/>
              </a:spcBef>
              <a:spcAft>
                <a:spcPts val="0"/>
              </a:spcAft>
              <a:buClr>
                <a:schemeClr val="dk1"/>
              </a:buClr>
              <a:buSzPts val="1600"/>
              <a:buChar char="•"/>
              <a:defRPr sz="1600"/>
            </a:lvl7pPr>
            <a:lvl8pPr indent="-330200" lvl="7" marL="3657600" algn="l">
              <a:lnSpc>
                <a:spcPct val="100000"/>
              </a:lnSpc>
              <a:spcBef>
                <a:spcPts val="300"/>
              </a:spcBef>
              <a:spcAft>
                <a:spcPts val="0"/>
              </a:spcAft>
              <a:buClr>
                <a:schemeClr val="dk1"/>
              </a:buClr>
              <a:buSzPts val="1600"/>
              <a:buChar char="•"/>
              <a:defRPr sz="1600"/>
            </a:lvl8pPr>
            <a:lvl9pPr indent="-330200" lvl="8" marL="4114800" algn="l">
              <a:lnSpc>
                <a:spcPct val="100000"/>
              </a:lnSpc>
              <a:spcBef>
                <a:spcPts val="300"/>
              </a:spcBef>
              <a:spcAft>
                <a:spcPts val="0"/>
              </a:spcAft>
              <a:buClr>
                <a:schemeClr val="dk1"/>
              </a:buClr>
              <a:buSzPts val="1600"/>
              <a:buChar char="•"/>
              <a:defRPr sz="1600"/>
            </a:lvl9pPr>
          </a:lstStyle>
          <a:p/>
        </p:txBody>
      </p:sp>
      <p:sp>
        <p:nvSpPr>
          <p:cNvPr id="32" name="Google Shape;32;p41"/>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41"/>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42"/>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6" name="Google Shape;36;p42"/>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42"/>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
        <p:nvSpPr>
          <p:cNvPr id="39" name="Google Shape;39;p43"/>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43"/>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1" name="Shape 41"/>
        <p:cNvGrpSpPr/>
        <p:nvPr/>
      </p:nvGrpSpPr>
      <p:grpSpPr>
        <a:xfrm>
          <a:off x="0" y="0"/>
          <a:ext cx="0" cy="0"/>
          <a:chOff x="0" y="0"/>
          <a:chExt cx="0" cy="0"/>
        </a:xfrm>
      </p:grpSpPr>
      <p:sp>
        <p:nvSpPr>
          <p:cNvPr id="42" name="Google Shape;42;p44"/>
          <p:cNvSpPr txBox="1"/>
          <p:nvPr>
            <p:ph type="title"/>
          </p:nvPr>
        </p:nvSpPr>
        <p:spPr>
          <a:xfrm>
            <a:off x="457202" y="204788"/>
            <a:ext cx="3008400" cy="871500"/>
          </a:xfrm>
          <a:prstGeom prst="rect">
            <a:avLst/>
          </a:prstGeom>
          <a:noFill/>
          <a:ln>
            <a:noFill/>
          </a:ln>
        </p:spPr>
        <p:txBody>
          <a:bodyPr anchorCtr="0" anchor="b" bIns="34625" lIns="69275" spcFirstLastPara="1" rIns="69275" wrap="square" tIns="34625">
            <a:noAutofit/>
          </a:bodyPr>
          <a:lstStyle>
            <a:lvl1pPr lvl="0" algn="l">
              <a:lnSpc>
                <a:spcPct val="100000"/>
              </a:lnSpc>
              <a:spcBef>
                <a:spcPts val="0"/>
              </a:spcBef>
              <a:spcAft>
                <a:spcPts val="0"/>
              </a:spcAft>
              <a:buSzPts val="3600"/>
              <a:buNone/>
              <a:defRPr b="1" sz="2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43" name="Google Shape;43;p44"/>
          <p:cNvSpPr txBox="1"/>
          <p:nvPr>
            <p:ph idx="1" type="body"/>
          </p:nvPr>
        </p:nvSpPr>
        <p:spPr>
          <a:xfrm>
            <a:off x="3575050" y="204789"/>
            <a:ext cx="5111700" cy="4389900"/>
          </a:xfrm>
          <a:prstGeom prst="rect">
            <a:avLst/>
          </a:prstGeom>
          <a:noFill/>
          <a:ln>
            <a:noFill/>
          </a:ln>
        </p:spPr>
        <p:txBody>
          <a:bodyPr anchorCtr="0" anchor="t" bIns="34625" lIns="69275" spcFirstLastPara="1" rIns="69275" wrap="square" tIns="34625">
            <a:noAutofit/>
          </a:bodyPr>
          <a:lstStyle>
            <a:lvl1pPr indent="-431800" lvl="0" marL="457200" algn="l">
              <a:lnSpc>
                <a:spcPct val="100000"/>
              </a:lnSpc>
              <a:spcBef>
                <a:spcPts val="600"/>
              </a:spcBef>
              <a:spcAft>
                <a:spcPts val="0"/>
              </a:spcAft>
              <a:buClr>
                <a:schemeClr val="dk1"/>
              </a:buClr>
              <a:buSzPts val="3200"/>
              <a:buChar char="•"/>
              <a:defRPr sz="3200"/>
            </a:lvl1pPr>
            <a:lvl2pPr indent="-400050" lvl="1" marL="914400" algn="l">
              <a:lnSpc>
                <a:spcPct val="100000"/>
              </a:lnSpc>
              <a:spcBef>
                <a:spcPts val="500"/>
              </a:spcBef>
              <a:spcAft>
                <a:spcPts val="0"/>
              </a:spcAft>
              <a:buClr>
                <a:schemeClr val="dk1"/>
              </a:buClr>
              <a:buSzPts val="2700"/>
              <a:buChar char="–"/>
              <a:defRPr sz="27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4" name="Google Shape;44;p44"/>
          <p:cNvSpPr txBox="1"/>
          <p:nvPr>
            <p:ph idx="2" type="body"/>
          </p:nvPr>
        </p:nvSpPr>
        <p:spPr>
          <a:xfrm>
            <a:off x="457202" y="1076326"/>
            <a:ext cx="3008400" cy="3518100"/>
          </a:xfrm>
          <a:prstGeom prst="rect">
            <a:avLst/>
          </a:prstGeom>
          <a:noFill/>
          <a:ln>
            <a:noFill/>
          </a:ln>
        </p:spPr>
        <p:txBody>
          <a:bodyPr anchorCtr="0" anchor="t" bIns="34625" lIns="69275" spcFirstLastPara="1" rIns="69275" wrap="square" tIns="34625">
            <a:noAutofit/>
          </a:bodyPr>
          <a:lstStyle>
            <a:lvl1pPr indent="-228600" lvl="0" marL="457200" algn="l">
              <a:lnSpc>
                <a:spcPct val="100000"/>
              </a:lnSpc>
              <a:spcBef>
                <a:spcPts val="300"/>
              </a:spcBef>
              <a:spcAft>
                <a:spcPts val="0"/>
              </a:spcAft>
              <a:buClr>
                <a:schemeClr val="dk1"/>
              </a:buClr>
              <a:buSzPts val="1400"/>
              <a:buNone/>
              <a:defRPr sz="1400"/>
            </a:lvl1pPr>
            <a:lvl2pPr indent="-228600" lvl="1" marL="914400" algn="l">
              <a:lnSpc>
                <a:spcPct val="100000"/>
              </a:lnSpc>
              <a:spcBef>
                <a:spcPts val="20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900"/>
              <a:buNone/>
              <a:defRPr sz="900"/>
            </a:lvl3pPr>
            <a:lvl4pPr indent="-228600" lvl="3" marL="1828800" algn="l">
              <a:lnSpc>
                <a:spcPct val="100000"/>
              </a:lnSpc>
              <a:spcBef>
                <a:spcPts val="200"/>
              </a:spcBef>
              <a:spcAft>
                <a:spcPts val="0"/>
              </a:spcAft>
              <a:buClr>
                <a:schemeClr val="dk1"/>
              </a:buClr>
              <a:buSzPts val="800"/>
              <a:buNone/>
              <a:defRPr sz="800"/>
            </a:lvl4pPr>
            <a:lvl5pPr indent="-228600" lvl="4" marL="2286000" algn="l">
              <a:lnSpc>
                <a:spcPct val="100000"/>
              </a:lnSpc>
              <a:spcBef>
                <a:spcPts val="200"/>
              </a:spcBef>
              <a:spcAft>
                <a:spcPts val="0"/>
              </a:spcAft>
              <a:buClr>
                <a:schemeClr val="dk1"/>
              </a:buClr>
              <a:buSzPts val="800"/>
              <a:buNone/>
              <a:defRPr sz="800"/>
            </a:lvl5pPr>
            <a:lvl6pPr indent="-228600" lvl="5" marL="2743200" algn="l">
              <a:lnSpc>
                <a:spcPct val="100000"/>
              </a:lnSpc>
              <a:spcBef>
                <a:spcPts val="200"/>
              </a:spcBef>
              <a:spcAft>
                <a:spcPts val="0"/>
              </a:spcAft>
              <a:buClr>
                <a:schemeClr val="dk1"/>
              </a:buClr>
              <a:buSzPts val="800"/>
              <a:buNone/>
              <a:defRPr sz="800"/>
            </a:lvl6pPr>
            <a:lvl7pPr indent="-228600" lvl="6" marL="3200400" algn="l">
              <a:lnSpc>
                <a:spcPct val="100000"/>
              </a:lnSpc>
              <a:spcBef>
                <a:spcPts val="200"/>
              </a:spcBef>
              <a:spcAft>
                <a:spcPts val="0"/>
              </a:spcAft>
              <a:buClr>
                <a:schemeClr val="dk1"/>
              </a:buClr>
              <a:buSzPts val="800"/>
              <a:buNone/>
              <a:defRPr sz="800"/>
            </a:lvl7pPr>
            <a:lvl8pPr indent="-228600" lvl="7" marL="3657600" algn="l">
              <a:lnSpc>
                <a:spcPct val="100000"/>
              </a:lnSpc>
              <a:spcBef>
                <a:spcPts val="200"/>
              </a:spcBef>
              <a:spcAft>
                <a:spcPts val="0"/>
              </a:spcAft>
              <a:buClr>
                <a:schemeClr val="dk1"/>
              </a:buClr>
              <a:buSzPts val="800"/>
              <a:buNone/>
              <a:defRPr sz="800"/>
            </a:lvl8pPr>
            <a:lvl9pPr indent="-228600" lvl="8" marL="4114800" algn="l">
              <a:lnSpc>
                <a:spcPct val="100000"/>
              </a:lnSpc>
              <a:spcBef>
                <a:spcPts val="200"/>
              </a:spcBef>
              <a:spcAft>
                <a:spcPts val="0"/>
              </a:spcAft>
              <a:buClr>
                <a:schemeClr val="dk1"/>
              </a:buClr>
              <a:buSzPts val="800"/>
              <a:buNone/>
              <a:defRPr sz="800"/>
            </a:lvl9pPr>
          </a:lstStyle>
          <a:p/>
        </p:txBody>
      </p:sp>
      <p:sp>
        <p:nvSpPr>
          <p:cNvPr id="45" name="Google Shape;45;p44"/>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44"/>
          <p:cNvSpPr txBox="1"/>
          <p:nvPr/>
        </p:nvSpPr>
        <p:spPr>
          <a:xfrm>
            <a:off x="3876372" y="4847724"/>
            <a:ext cx="1391400" cy="250500"/>
          </a:xfrm>
          <a:prstGeom prst="rect">
            <a:avLst/>
          </a:prstGeom>
          <a:noFill/>
          <a:ln>
            <a:noFill/>
          </a:ln>
        </p:spPr>
        <p:txBody>
          <a:bodyPr anchorCtr="0" anchor="t" bIns="36725" lIns="73475" spcFirstLastPara="1" rIns="73475" wrap="square" tIns="36725">
            <a:noAutofit/>
          </a:bodyPr>
          <a:lstStyle/>
          <a:p>
            <a:pPr indent="0" lvl="0" marL="0" marR="0" rtl="0" algn="ctr">
              <a:lnSpc>
                <a:spcPct val="100000"/>
              </a:lnSpc>
              <a:spcBef>
                <a:spcPts val="0"/>
              </a:spcBef>
              <a:spcAft>
                <a:spcPts val="0"/>
              </a:spcAft>
              <a:buClr>
                <a:srgbClr val="0070C0"/>
              </a:buClr>
              <a:buSzPts val="1100"/>
              <a:buFont typeface="Arial"/>
              <a:buNone/>
            </a:pPr>
            <a:r>
              <a:rPr b="1" i="0" lang="en" sz="1100" u="none" cap="none" strike="noStrike">
                <a:solidFill>
                  <a:srgbClr val="0070C0"/>
                </a:solidFill>
                <a:latin typeface="Roboto Mono"/>
                <a:ea typeface="Roboto Mono"/>
                <a:cs typeface="Roboto Mono"/>
                <a:sym typeface="Roboto Mono"/>
              </a:rPr>
              <a:t>pds.nasa.gov</a:t>
            </a:r>
            <a:endParaRPr b="1" i="0" sz="1100" u="none" cap="none" strike="noStrike">
              <a:solidFill>
                <a:srgbClr val="0070C0"/>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33000">
              <a:srgbClr val="FFFFFF"/>
            </a:gs>
            <a:gs pos="65000">
              <a:srgbClr val="FEFEFE"/>
            </a:gs>
            <a:gs pos="100000">
              <a:srgbClr val="EFEFEF"/>
            </a:gs>
          </a:gsLst>
          <a:lin ang="5400012" scaled="0"/>
        </a:gra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lvl1pPr lvl="0"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1pPr>
            <a:lvl2pPr lvl="1"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2pPr>
            <a:lvl3pPr lvl="2"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3pPr>
            <a:lvl4pPr lvl="3"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4pPr>
            <a:lvl5pPr lvl="4"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5pPr>
            <a:lvl6pPr lvl="5"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6pPr>
            <a:lvl7pPr lvl="6"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7pPr>
            <a:lvl8pPr lvl="7"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8pPr>
            <a:lvl9pPr lvl="8" marR="0" rtl="0" algn="ctr">
              <a:lnSpc>
                <a:spcPct val="100000"/>
              </a:lnSpc>
              <a:spcBef>
                <a:spcPts val="0"/>
              </a:spcBef>
              <a:spcAft>
                <a:spcPts val="0"/>
              </a:spcAft>
              <a:buClr>
                <a:schemeClr val="dk1"/>
              </a:buClr>
              <a:buSzPts val="3600"/>
              <a:buFont typeface="Roboto Light"/>
              <a:buNone/>
              <a:defRPr b="0" i="0" sz="3600" u="none" cap="none" strike="noStrike">
                <a:solidFill>
                  <a:schemeClr val="dk1"/>
                </a:solidFill>
                <a:latin typeface="Roboto Light"/>
                <a:ea typeface="Roboto Light"/>
                <a:cs typeface="Roboto Light"/>
                <a:sym typeface="Roboto Light"/>
              </a:defRPr>
            </a:lvl9pPr>
          </a:lstStyle>
          <a:p/>
        </p:txBody>
      </p:sp>
      <p:sp>
        <p:nvSpPr>
          <p:cNvPr id="7" name="Google Shape;7;p35"/>
          <p:cNvSpPr txBox="1"/>
          <p:nvPr>
            <p:ph idx="1" type="body"/>
          </p:nvPr>
        </p:nvSpPr>
        <p:spPr>
          <a:xfrm>
            <a:off x="457875" y="1200415"/>
            <a:ext cx="8228400" cy="3394500"/>
          </a:xfrm>
          <a:prstGeom prst="rect">
            <a:avLst/>
          </a:prstGeom>
          <a:noFill/>
          <a:ln>
            <a:noFill/>
          </a:ln>
        </p:spPr>
        <p:txBody>
          <a:bodyPr anchorCtr="0" anchor="t" bIns="34625" lIns="69275" spcFirstLastPara="1" rIns="69275" wrap="square" tIns="34625">
            <a:noAutofit/>
          </a:bodyPr>
          <a:lstStyle>
            <a:lvl1pPr indent="-381000" lvl="0" marL="457200" marR="0" rtl="0" algn="l">
              <a:lnSpc>
                <a:spcPct val="100000"/>
              </a:lnSpc>
              <a:spcBef>
                <a:spcPts val="60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1pPr>
            <a:lvl2pPr indent="-368300" lvl="1" marL="914400" marR="0" rtl="0" algn="l">
              <a:lnSpc>
                <a:spcPct val="100000"/>
              </a:lnSpc>
              <a:spcBef>
                <a:spcPts val="600"/>
              </a:spcBef>
              <a:spcAft>
                <a:spcPts val="0"/>
              </a:spcAft>
              <a:buClr>
                <a:schemeClr val="dk1"/>
              </a:buClr>
              <a:buSzPts val="2200"/>
              <a:buFont typeface="Roboto Light"/>
              <a:buChar char="–"/>
              <a:defRPr b="0" i="0" sz="2200" u="none" cap="none" strike="noStrike">
                <a:solidFill>
                  <a:schemeClr val="dk1"/>
                </a:solidFill>
                <a:latin typeface="Roboto Light"/>
                <a:ea typeface="Roboto Light"/>
                <a:cs typeface="Roboto Light"/>
                <a:sym typeface="Roboto Light"/>
              </a:defRPr>
            </a:lvl2pPr>
            <a:lvl3pPr indent="-355600" lvl="2" marL="1371600" marR="0" rtl="0" algn="l">
              <a:lnSpc>
                <a:spcPct val="100000"/>
              </a:lnSpc>
              <a:spcBef>
                <a:spcPts val="500"/>
              </a:spcBef>
              <a:spcAft>
                <a:spcPts val="0"/>
              </a:spcAft>
              <a:buClr>
                <a:schemeClr val="dk1"/>
              </a:buClr>
              <a:buSzPts val="2000"/>
              <a:buFont typeface="Roboto Light"/>
              <a:buChar char="•"/>
              <a:defRPr b="0" i="0" sz="2000" u="none" cap="none" strike="noStrike">
                <a:solidFill>
                  <a:schemeClr val="dk1"/>
                </a:solidFill>
                <a:latin typeface="Roboto Light"/>
                <a:ea typeface="Roboto Light"/>
                <a:cs typeface="Roboto Light"/>
                <a:sym typeface="Roboto Light"/>
              </a:defRPr>
            </a:lvl3pPr>
            <a:lvl4pPr indent="-342900" lvl="3" marL="1828800" marR="0" rtl="0" algn="l">
              <a:lnSpc>
                <a:spcPct val="100000"/>
              </a:lnSpc>
              <a:spcBef>
                <a:spcPts val="500"/>
              </a:spcBef>
              <a:spcAft>
                <a:spcPts val="0"/>
              </a:spcAft>
              <a:buClr>
                <a:schemeClr val="dk1"/>
              </a:buClr>
              <a:buSzPts val="1800"/>
              <a:buFont typeface="Roboto Light"/>
              <a:buChar char="–"/>
              <a:defRPr b="0" i="0" sz="1800" u="none" cap="none" strike="noStrike">
                <a:solidFill>
                  <a:schemeClr val="dk1"/>
                </a:solidFill>
                <a:latin typeface="Roboto Light"/>
                <a:ea typeface="Roboto Light"/>
                <a:cs typeface="Roboto Light"/>
                <a:sym typeface="Roboto Light"/>
              </a:defRPr>
            </a:lvl4pPr>
            <a:lvl5pPr indent="-330200" lvl="4" marL="2286000" marR="0" rtl="0" algn="l">
              <a:lnSpc>
                <a:spcPct val="100000"/>
              </a:lnSpc>
              <a:spcBef>
                <a:spcPts val="500"/>
              </a:spcBef>
              <a:spcAft>
                <a:spcPts val="0"/>
              </a:spcAft>
              <a:buClr>
                <a:schemeClr val="dk1"/>
              </a:buClr>
              <a:buSzPts val="1600"/>
              <a:buFont typeface="Roboto Light"/>
              <a:buChar char="»"/>
              <a:defRPr b="0" i="0" sz="1600" u="none" cap="none" strike="noStrike">
                <a:solidFill>
                  <a:schemeClr val="dk1"/>
                </a:solidFill>
                <a:latin typeface="Roboto Light"/>
                <a:ea typeface="Roboto Light"/>
                <a:cs typeface="Roboto Light"/>
                <a:sym typeface="Roboto Light"/>
              </a:defRPr>
            </a:lvl5pPr>
            <a:lvl6pPr indent="-304800" lvl="5" marL="2743200" marR="0" rtl="0" algn="l">
              <a:lnSpc>
                <a:spcPct val="100000"/>
              </a:lnSpc>
              <a:spcBef>
                <a:spcPts val="4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6pPr>
            <a:lvl7pPr indent="-304800" lvl="6" marL="3200400" marR="0" rtl="0" algn="l">
              <a:lnSpc>
                <a:spcPct val="100000"/>
              </a:lnSpc>
              <a:spcBef>
                <a:spcPts val="4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7pPr>
            <a:lvl8pPr indent="-304800" lvl="7" marL="3657600" marR="0" rtl="0" algn="l">
              <a:lnSpc>
                <a:spcPct val="100000"/>
              </a:lnSpc>
              <a:spcBef>
                <a:spcPts val="4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8pPr>
            <a:lvl9pPr indent="-304800" lvl="8" marL="4114800" marR="0" rtl="0" algn="l">
              <a:lnSpc>
                <a:spcPct val="100000"/>
              </a:lnSpc>
              <a:spcBef>
                <a:spcPts val="400"/>
              </a:spcBef>
              <a:spcAft>
                <a:spcPts val="0"/>
              </a:spcAft>
              <a:buClr>
                <a:schemeClr val="dk1"/>
              </a:buClr>
              <a:buSzPts val="1200"/>
              <a:buFont typeface="Roboto Light"/>
              <a:buChar char="•"/>
              <a:defRPr b="0" i="0" sz="12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nasa/cumulus-template-deploy" TargetMode="External"/><Relationship Id="rId4" Type="http://schemas.openxmlformats.org/officeDocument/2006/relationships/hyperlink" Target="https://github.com/nasa/cumulus-template-deploy/tree/master/docker" TargetMode="External"/><Relationship Id="rId5" Type="http://schemas.openxmlformats.org/officeDocument/2006/relationships/hyperlink" Target="https://github.com/nasa/cumulus-template-deploy/tree/master/dock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ocs.google.com/spreadsheets/d/1x698Rf5W1V41rojdvgnethT3V096H3K0/edit?usp=sharing&amp;ouid=102247705965510237251&amp;rtpof=true&amp;sd=true" TargetMode="External"/><Relationship Id="rId4" Type="http://schemas.openxmlformats.org/officeDocument/2006/relationships/hyperlink" Target="https://github.com/NASA-PDS/nucleus/blob/main/docs/requirements/REQUIREMENTS.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NASA-PDS/nucleus/blob/main/docs/requirements/REQUIREMENTS.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iki.jpl.nasa.gov/display/cws/Introduction" TargetMode="External"/><Relationship Id="rId4" Type="http://schemas.openxmlformats.org/officeDocument/2006/relationships/hyperlink" Target="https://github.com/NASA-PDS/kdp" TargetMode="External"/><Relationship Id="rId5" Type="http://schemas.openxmlformats.org/officeDocument/2006/relationships/hyperlink" Target="https://camunda.com/download/" TargetMode="External"/><Relationship Id="rId6" Type="http://schemas.openxmlformats.org/officeDocument/2006/relationships/hyperlink" Target="https://techblog.livongo.com/jenkins-etl/" TargetMode="External"/><Relationship Id="rId7" Type="http://schemas.openxmlformats.org/officeDocument/2006/relationships/hyperlink" Target="https://www.bonobo-project.org/" TargetMode="External"/><Relationship Id="rId8" Type="http://schemas.openxmlformats.org/officeDocument/2006/relationships/hyperlink" Target="https://docs.google.com/spreadsheets/d/1x698Rf5W1V41rojdvgnethT3V096H3K0/edit#gid=177930290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github.com/spotify/luigi" TargetMode="External"/><Relationship Id="rId4" Type="http://schemas.openxmlformats.org/officeDocument/2006/relationships/hyperlink" Target="https://pypi.org/project/taskflow/" TargetMode="External"/><Relationship Id="rId5" Type="http://schemas.openxmlformats.org/officeDocument/2006/relationships/hyperlink" Target="https://airflow.apache.org/" TargetMode="External"/><Relationship Id="rId6" Type="http://schemas.openxmlformats.org/officeDocument/2006/relationships/hyperlink" Target="https://github.com/pinterest/pinball" TargetMode="External"/><Relationship Id="rId7" Type="http://schemas.openxmlformats.org/officeDocument/2006/relationships/hyperlink" Target="https://github.com/nasa/cumulus" TargetMode="External"/><Relationship Id="rId8" Type="http://schemas.openxmlformats.org/officeDocument/2006/relationships/hyperlink" Target="https://docs.google.com/spreadsheets/d/1x698Rf5W1V41rojdvgnethT3V096H3K0/edit#gid=177930290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cs.google.com/spreadsheets/d/1x698Rf5W1V41rojdvgnethT3V096H3K0/edit#gid=1635527306"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title"/>
          </p:nvPr>
        </p:nvSpPr>
        <p:spPr>
          <a:xfrm>
            <a:off x="685800" y="2326821"/>
            <a:ext cx="7772400" cy="795900"/>
          </a:xfrm>
          <a:prstGeom prst="rect">
            <a:avLst/>
          </a:prstGeom>
          <a:noFill/>
          <a:ln>
            <a:noFill/>
          </a:ln>
        </p:spPr>
        <p:txBody>
          <a:bodyPr anchorCtr="0" anchor="t" bIns="34625" lIns="69275" spcFirstLastPara="1" rIns="69275" wrap="square" tIns="34625">
            <a:noAutofit/>
          </a:bodyPr>
          <a:lstStyle/>
          <a:p>
            <a:pPr indent="0" lvl="0" marL="0" rtl="0" algn="ctr">
              <a:lnSpc>
                <a:spcPct val="100000"/>
              </a:lnSpc>
              <a:spcBef>
                <a:spcPts val="0"/>
              </a:spcBef>
              <a:spcAft>
                <a:spcPts val="0"/>
              </a:spcAft>
              <a:buSzPts val="3600"/>
              <a:buNone/>
            </a:pPr>
            <a:r>
              <a:rPr lang="en"/>
              <a:t>PDS Nucleus Trade Study</a:t>
            </a:r>
            <a:endParaRPr/>
          </a:p>
        </p:txBody>
      </p:sp>
      <p:pic>
        <p:nvPicPr>
          <p:cNvPr id="65" name="Google Shape;65;p1"/>
          <p:cNvPicPr preferRelativeResize="0"/>
          <p:nvPr/>
        </p:nvPicPr>
        <p:blipFill rotWithShape="1">
          <a:blip r:embed="rId3">
            <a:alphaModFix/>
          </a:blip>
          <a:srcRect b="0" l="0" r="0" t="0"/>
          <a:stretch/>
        </p:blipFill>
        <p:spPr>
          <a:xfrm>
            <a:off x="3575148" y="848350"/>
            <a:ext cx="1993724" cy="104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p>
            <a:pPr indent="0" lvl="0" marL="0" rtl="0" algn="ctr">
              <a:lnSpc>
                <a:spcPct val="100000"/>
              </a:lnSpc>
              <a:spcBef>
                <a:spcPts val="500"/>
              </a:spcBef>
              <a:spcAft>
                <a:spcPts val="0"/>
              </a:spcAft>
              <a:buSzPts val="3600"/>
              <a:buNone/>
            </a:pPr>
            <a:r>
              <a:rPr b="1" lang="en" sz="2700" cap="none">
                <a:latin typeface="Roboto"/>
                <a:ea typeface="Roboto"/>
                <a:cs typeface="Roboto"/>
                <a:sym typeface="Roboto"/>
              </a:rPr>
              <a:t>Proof of Concept Prototypes</a:t>
            </a:r>
            <a:endParaRPr/>
          </a:p>
        </p:txBody>
      </p:sp>
      <p:pic>
        <p:nvPicPr>
          <p:cNvPr id="167" name="Google Shape;167;p9"/>
          <p:cNvPicPr preferRelativeResize="0"/>
          <p:nvPr/>
        </p:nvPicPr>
        <p:blipFill rotWithShape="1">
          <a:blip r:embed="rId3">
            <a:alphaModFix/>
          </a:blip>
          <a:srcRect b="0" l="0" r="0" t="0"/>
          <a:stretch/>
        </p:blipFill>
        <p:spPr>
          <a:xfrm>
            <a:off x="780450" y="3798900"/>
            <a:ext cx="1300195" cy="502475"/>
          </a:xfrm>
          <a:prstGeom prst="rect">
            <a:avLst/>
          </a:prstGeom>
          <a:noFill/>
          <a:ln>
            <a:noFill/>
          </a:ln>
        </p:spPr>
      </p:pic>
      <p:grpSp>
        <p:nvGrpSpPr>
          <p:cNvPr id="168" name="Google Shape;168;p9"/>
          <p:cNvGrpSpPr/>
          <p:nvPr/>
        </p:nvGrpSpPr>
        <p:grpSpPr>
          <a:xfrm>
            <a:off x="3365550" y="3507775"/>
            <a:ext cx="2412900" cy="1084700"/>
            <a:chOff x="3250650" y="2848425"/>
            <a:chExt cx="2412900" cy="1084700"/>
          </a:xfrm>
        </p:grpSpPr>
        <p:pic>
          <p:nvPicPr>
            <p:cNvPr id="169" name="Google Shape;169;p9"/>
            <p:cNvPicPr preferRelativeResize="0"/>
            <p:nvPr/>
          </p:nvPicPr>
          <p:blipFill rotWithShape="1">
            <a:blip r:embed="rId4">
              <a:alphaModFix/>
            </a:blip>
            <a:srcRect b="0" l="0" r="0" t="0"/>
            <a:stretch/>
          </p:blipFill>
          <p:spPr>
            <a:xfrm>
              <a:off x="3994075" y="2848425"/>
              <a:ext cx="987025" cy="987025"/>
            </a:xfrm>
            <a:prstGeom prst="rect">
              <a:avLst/>
            </a:prstGeom>
            <a:noFill/>
            <a:ln>
              <a:noFill/>
            </a:ln>
          </p:spPr>
        </p:pic>
        <p:sp>
          <p:nvSpPr>
            <p:cNvPr id="170" name="Google Shape;170;p9"/>
            <p:cNvSpPr txBox="1"/>
            <p:nvPr/>
          </p:nvSpPr>
          <p:spPr>
            <a:xfrm>
              <a:off x="3250650" y="3532925"/>
              <a:ext cx="2412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5818E"/>
                  </a:solidFill>
                  <a:latin typeface="Roboto"/>
                  <a:ea typeface="Roboto"/>
                  <a:cs typeface="Roboto"/>
                  <a:sym typeface="Roboto"/>
                </a:rPr>
                <a:t>Common Workflow Services (CWS)</a:t>
              </a:r>
              <a:endParaRPr b="1" i="0" sz="1100" u="none" cap="none" strike="noStrike">
                <a:solidFill>
                  <a:srgbClr val="45818E"/>
                </a:solidFill>
                <a:latin typeface="Roboto"/>
                <a:ea typeface="Roboto"/>
                <a:cs typeface="Roboto"/>
                <a:sym typeface="Roboto"/>
              </a:endParaRPr>
            </a:p>
          </p:txBody>
        </p:sp>
      </p:grpSp>
      <p:sp>
        <p:nvSpPr>
          <p:cNvPr id="171" name="Google Shape;171;p9"/>
          <p:cNvSpPr txBox="1"/>
          <p:nvPr/>
        </p:nvSpPr>
        <p:spPr>
          <a:xfrm>
            <a:off x="5928875" y="3800075"/>
            <a:ext cx="3000000" cy="500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50"/>
              <a:buFont typeface="Arial"/>
              <a:buNone/>
            </a:pPr>
            <a:r>
              <a:rPr b="1" i="0" lang="en" sz="2050" u="none" cap="none" strike="noStrike">
                <a:solidFill>
                  <a:srgbClr val="6FA8DC"/>
                </a:solidFill>
                <a:highlight>
                  <a:schemeClr val="lt1"/>
                </a:highlight>
                <a:latin typeface="Arial"/>
                <a:ea typeface="Arial"/>
                <a:cs typeface="Arial"/>
                <a:sym typeface="Arial"/>
              </a:rPr>
              <a:t>CUMULUS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Trade Study Finalists</a:t>
            </a:r>
            <a:endParaRPr/>
          </a:p>
        </p:txBody>
      </p:sp>
      <p:sp>
        <p:nvSpPr>
          <p:cNvPr id="177" name="Google Shape;177;p10"/>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graphicFrame>
        <p:nvGraphicFramePr>
          <p:cNvPr id="178" name="Google Shape;178;p10"/>
          <p:cNvGraphicFramePr/>
          <p:nvPr/>
        </p:nvGraphicFramePr>
        <p:xfrm>
          <a:off x="992300" y="1027775"/>
          <a:ext cx="3000000" cy="3000000"/>
        </p:xfrm>
        <a:graphic>
          <a:graphicData uri="http://schemas.openxmlformats.org/drawingml/2006/table">
            <a:tbl>
              <a:tblPr>
                <a:noFill/>
                <a:tableStyleId>{A93DBA84-CB75-4F5A-9D3C-EDFC061E3B04}</a:tableStyleId>
              </a:tblPr>
              <a:tblGrid>
                <a:gridCol w="2413000"/>
                <a:gridCol w="2413000"/>
                <a:gridCol w="2413000"/>
              </a:tblGrid>
              <a:tr h="527825">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t>Product</a:t>
                      </a:r>
                      <a:endParaRPr b="1"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t>Weighted Score</a:t>
                      </a:r>
                      <a:endParaRPr b="1"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t>Normalized Score</a:t>
                      </a:r>
                      <a:endParaRPr b="1" sz="2000" u="none" cap="none" strike="noStrike"/>
                    </a:p>
                  </a:txBody>
                  <a:tcPr marT="91425" marB="91425" marR="91425" marL="91425"/>
                </a:tc>
              </a:tr>
              <a:tr h="9058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553</a:t>
                      </a:r>
                      <a:endParaRPr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158.57</a:t>
                      </a:r>
                      <a:endParaRPr sz="1800" u="none" cap="none" strike="noStrike"/>
                    </a:p>
                  </a:txBody>
                  <a:tcPr marT="91425" marB="91425" marR="91425" marL="91425" anchor="ctr"/>
                </a:tc>
              </a:tr>
              <a:tr h="12271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533</a:t>
                      </a:r>
                      <a:endParaRPr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155.78</a:t>
                      </a:r>
                      <a:endParaRPr sz="1800" u="none" cap="none" strike="noStrike"/>
                    </a:p>
                  </a:txBody>
                  <a:tcPr marT="91425" marB="91425" marR="91425" marL="91425" anchor="ctr"/>
                </a:tc>
              </a:tr>
              <a:tr h="1172150">
                <a:tc>
                  <a:txBody>
                    <a:bodyPr/>
                    <a:lstStyle/>
                    <a:p>
                      <a:pPr indent="0" lvl="0" marL="0" marR="0" rtl="0" algn="ctr">
                        <a:lnSpc>
                          <a:spcPct val="100000"/>
                        </a:lnSpc>
                        <a:spcBef>
                          <a:spcPts val="0"/>
                        </a:spcBef>
                        <a:spcAft>
                          <a:spcPts val="0"/>
                        </a:spcAft>
                        <a:buClr>
                          <a:srgbClr val="000000"/>
                        </a:buClr>
                        <a:buSzPts val="2350"/>
                        <a:buFont typeface="Arial"/>
                        <a:buNone/>
                      </a:pPr>
                      <a:r>
                        <a:rPr b="1" lang="en" sz="2350" u="none" cap="none" strike="noStrike">
                          <a:solidFill>
                            <a:srgbClr val="6FA8DC"/>
                          </a:solidFill>
                          <a:highlight>
                            <a:srgbClr val="FFFFFF"/>
                          </a:highlight>
                        </a:rPr>
                        <a:t>CUMULUS</a:t>
                      </a:r>
                      <a:endParaRPr sz="14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483</a:t>
                      </a:r>
                      <a:endParaRPr sz="18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144.19</a:t>
                      </a:r>
                      <a:endParaRPr sz="1800" u="none" cap="none" strike="noStrike"/>
                    </a:p>
                  </a:txBody>
                  <a:tcPr marT="91425" marB="91425" marR="91425" marL="91425" anchor="ctr"/>
                </a:tc>
              </a:tr>
            </a:tbl>
          </a:graphicData>
        </a:graphic>
      </p:graphicFrame>
      <p:pic>
        <p:nvPicPr>
          <p:cNvPr id="179" name="Google Shape;179;p10"/>
          <p:cNvPicPr preferRelativeResize="0"/>
          <p:nvPr/>
        </p:nvPicPr>
        <p:blipFill rotWithShape="1">
          <a:blip r:embed="rId3">
            <a:alphaModFix/>
          </a:blip>
          <a:srcRect b="0" l="0" r="0" t="0"/>
          <a:stretch/>
        </p:blipFill>
        <p:spPr>
          <a:xfrm>
            <a:off x="1508850" y="1741850"/>
            <a:ext cx="1300195" cy="502475"/>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1695925" y="2603800"/>
            <a:ext cx="987025" cy="987025"/>
          </a:xfrm>
          <a:prstGeom prst="rect">
            <a:avLst/>
          </a:prstGeom>
          <a:noFill/>
          <a:ln>
            <a:noFill/>
          </a:ln>
        </p:spPr>
      </p:pic>
      <p:sp>
        <p:nvSpPr>
          <p:cNvPr id="181" name="Google Shape;181;p10"/>
          <p:cNvSpPr txBox="1"/>
          <p:nvPr/>
        </p:nvSpPr>
        <p:spPr>
          <a:xfrm>
            <a:off x="952500" y="3288300"/>
            <a:ext cx="2412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5818E"/>
                </a:solidFill>
                <a:latin typeface="Roboto"/>
                <a:ea typeface="Roboto"/>
                <a:cs typeface="Roboto"/>
                <a:sym typeface="Roboto"/>
              </a:rPr>
              <a:t>Common Workflow Services (CWS)</a:t>
            </a:r>
            <a:endParaRPr b="1" i="0" sz="1100" u="none" cap="none" strike="noStrike">
              <a:solidFill>
                <a:srgbClr val="45818E"/>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Use Case for Proof of Concept Prototypes</a:t>
            </a:r>
            <a:endParaRPr/>
          </a:p>
        </p:txBody>
      </p:sp>
      <p:sp>
        <p:nvSpPr>
          <p:cNvPr id="187" name="Google Shape;187;p11"/>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88" name="Google Shape;188;p11"/>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0" lvl="0" marL="0" rtl="0" algn="l">
              <a:lnSpc>
                <a:spcPct val="100000"/>
              </a:lnSpc>
              <a:spcBef>
                <a:spcPts val="300"/>
              </a:spcBef>
              <a:spcAft>
                <a:spcPts val="0"/>
              </a:spcAft>
              <a:buSzPts val="2400"/>
              <a:buNone/>
            </a:pPr>
            <a:r>
              <a:rPr b="1" lang="en" sz="2200">
                <a:latin typeface="Roboto"/>
                <a:ea typeface="Roboto"/>
                <a:cs typeface="Roboto"/>
                <a:sym typeface="Roboto"/>
              </a:rPr>
              <a:t>A PDS Registry use case with following tasks:</a:t>
            </a:r>
            <a:endParaRPr b="1" sz="2200">
              <a:latin typeface="Roboto"/>
              <a:ea typeface="Roboto"/>
              <a:cs typeface="Roboto"/>
              <a:sym typeface="Roboto"/>
            </a:endParaRPr>
          </a:p>
          <a:p>
            <a:pPr indent="0" lvl="0" marL="0" rtl="0" algn="l">
              <a:lnSpc>
                <a:spcPct val="100000"/>
              </a:lnSpc>
              <a:spcBef>
                <a:spcPts val="300"/>
              </a:spcBef>
              <a:spcAft>
                <a:spcPts val="0"/>
              </a:spcAft>
              <a:buSzPts val="2400"/>
              <a:buNone/>
            </a:pPr>
            <a:r>
              <a:t/>
            </a:r>
            <a:endParaRPr b="1" sz="2200">
              <a:latin typeface="Roboto"/>
              <a:ea typeface="Roboto"/>
              <a:cs typeface="Roboto"/>
              <a:sym typeface="Roboto"/>
            </a:endParaRPr>
          </a:p>
          <a:p>
            <a:pPr indent="-349250" lvl="0" marL="457200" rtl="0" algn="l">
              <a:lnSpc>
                <a:spcPct val="100000"/>
              </a:lnSpc>
              <a:spcBef>
                <a:spcPts val="300"/>
              </a:spcBef>
              <a:spcAft>
                <a:spcPts val="0"/>
              </a:spcAft>
              <a:buSzPts val="1900"/>
              <a:buAutoNum type="arabicPeriod"/>
            </a:pPr>
            <a:r>
              <a:rPr b="1" lang="en" sz="1900">
                <a:solidFill>
                  <a:srgbClr val="0000FF"/>
                </a:solidFill>
                <a:latin typeface="Roboto"/>
                <a:ea typeface="Roboto"/>
                <a:cs typeface="Roboto"/>
                <a:sym typeface="Roboto"/>
              </a:rPr>
              <a:t>Read a PDS bundle</a:t>
            </a:r>
            <a:r>
              <a:rPr lang="en" sz="1900"/>
              <a:t> from a URL or from an S3 bucket</a:t>
            </a:r>
            <a:endParaRPr sz="1900"/>
          </a:p>
          <a:p>
            <a:pPr indent="-349250" lvl="0" marL="457200" rtl="0" algn="l">
              <a:lnSpc>
                <a:spcPct val="100000"/>
              </a:lnSpc>
              <a:spcBef>
                <a:spcPts val="1000"/>
              </a:spcBef>
              <a:spcAft>
                <a:spcPts val="0"/>
              </a:spcAft>
              <a:buSzPts val="1900"/>
              <a:buAutoNum type="arabicPeriod"/>
            </a:pPr>
            <a:r>
              <a:rPr lang="en" sz="1900"/>
              <a:t>Execute </a:t>
            </a:r>
            <a:r>
              <a:rPr b="1" lang="en" sz="1900">
                <a:solidFill>
                  <a:srgbClr val="0000FF"/>
                </a:solidFill>
                <a:latin typeface="Roboto"/>
                <a:ea typeface="Roboto"/>
                <a:cs typeface="Roboto"/>
                <a:sym typeface="Roboto"/>
              </a:rPr>
              <a:t>Validate</a:t>
            </a:r>
            <a:r>
              <a:rPr lang="en" sz="1900"/>
              <a:t> tool</a:t>
            </a:r>
            <a:endParaRPr sz="1900"/>
          </a:p>
          <a:p>
            <a:pPr indent="-349250" lvl="0" marL="457200" rtl="0" algn="l">
              <a:lnSpc>
                <a:spcPct val="100000"/>
              </a:lnSpc>
              <a:spcBef>
                <a:spcPts val="1000"/>
              </a:spcBef>
              <a:spcAft>
                <a:spcPts val="0"/>
              </a:spcAft>
              <a:buSzPts val="1900"/>
              <a:buAutoNum type="arabicPeriod"/>
            </a:pPr>
            <a:r>
              <a:rPr b="1" lang="en" sz="1900">
                <a:solidFill>
                  <a:srgbClr val="0000FF"/>
                </a:solidFill>
                <a:latin typeface="Roboto"/>
                <a:ea typeface="Roboto"/>
                <a:cs typeface="Roboto"/>
                <a:sym typeface="Roboto"/>
              </a:rPr>
              <a:t>Harvest</a:t>
            </a:r>
            <a:r>
              <a:rPr lang="en" sz="1900"/>
              <a:t> data</a:t>
            </a:r>
            <a:endParaRPr sz="1900"/>
          </a:p>
          <a:p>
            <a:pPr indent="-349250" lvl="0" marL="457200" rtl="0" algn="l">
              <a:lnSpc>
                <a:spcPct val="100000"/>
              </a:lnSpc>
              <a:spcBef>
                <a:spcPts val="1000"/>
              </a:spcBef>
              <a:spcAft>
                <a:spcPts val="0"/>
              </a:spcAft>
              <a:buSzPts val="1900"/>
              <a:buAutoNum type="arabicPeriod"/>
            </a:pPr>
            <a:r>
              <a:rPr b="1" lang="en" sz="1900">
                <a:solidFill>
                  <a:srgbClr val="0000FF"/>
                </a:solidFill>
                <a:latin typeface="Roboto"/>
                <a:ea typeface="Roboto"/>
                <a:cs typeface="Roboto"/>
                <a:sym typeface="Roboto"/>
              </a:rPr>
              <a:t>Load data</a:t>
            </a:r>
            <a:r>
              <a:rPr lang="en" sz="1900"/>
              <a:t> to Elasticsearch/OpenSearch</a:t>
            </a:r>
            <a:endParaRPr sz="1900"/>
          </a:p>
          <a:p>
            <a:pPr indent="-349250" lvl="0" marL="457200" rtl="0" algn="l">
              <a:lnSpc>
                <a:spcPct val="100000"/>
              </a:lnSpc>
              <a:spcBef>
                <a:spcPts val="1000"/>
              </a:spcBef>
              <a:spcAft>
                <a:spcPts val="0"/>
              </a:spcAft>
              <a:buSzPts val="1900"/>
              <a:buAutoNum type="arabicPeriod"/>
            </a:pPr>
            <a:r>
              <a:rPr lang="en" sz="1900"/>
              <a:t>Execute</a:t>
            </a:r>
            <a:r>
              <a:rPr b="1" lang="en" sz="1900">
                <a:solidFill>
                  <a:srgbClr val="0000FF"/>
                </a:solidFill>
                <a:latin typeface="Roboto"/>
                <a:ea typeface="Roboto"/>
                <a:cs typeface="Roboto"/>
                <a:sym typeface="Roboto"/>
              </a:rPr>
              <a:t> integration tests</a:t>
            </a:r>
            <a:r>
              <a:rPr lang="en" sz="1900"/>
              <a:t> by calling Registry API using a Postman collection</a:t>
            </a:r>
            <a:endParaRPr sz="1900"/>
          </a:p>
          <a:p>
            <a:pPr indent="0" lvl="0" marL="0" rtl="0" algn="l">
              <a:lnSpc>
                <a:spcPct val="100000"/>
              </a:lnSpc>
              <a:spcBef>
                <a:spcPts val="1000"/>
              </a:spcBef>
              <a:spcAft>
                <a:spcPts val="0"/>
              </a:spcAft>
              <a:buSzPts val="2400"/>
              <a:buNone/>
            </a:pPr>
            <a:r>
              <a:t/>
            </a:r>
            <a:endParaRPr sz="1900"/>
          </a:p>
          <a:p>
            <a:pPr indent="0" lvl="0" marL="0" rtl="0" algn="l">
              <a:lnSpc>
                <a:spcPct val="100000"/>
              </a:lnSpc>
              <a:spcBef>
                <a:spcPts val="300"/>
              </a:spcBef>
              <a:spcAft>
                <a:spcPts val="0"/>
              </a:spcAft>
              <a:buSzPts val="2400"/>
              <a:buNone/>
            </a:pPr>
            <a:r>
              <a:rPr lang="en" sz="1900"/>
              <a:t>Note: The dockerized Registry components should be used for these proof of concept prototypes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2"/>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p>
            <a:pPr indent="0" lvl="0" marL="0" rtl="0" algn="ctr">
              <a:lnSpc>
                <a:spcPct val="100000"/>
              </a:lnSpc>
              <a:spcBef>
                <a:spcPts val="500"/>
              </a:spcBef>
              <a:spcAft>
                <a:spcPts val="0"/>
              </a:spcAft>
              <a:buSzPts val="3600"/>
              <a:buNone/>
            </a:pPr>
            <a:r>
              <a:rPr b="1" lang="en" sz="2700" cap="none">
                <a:latin typeface="Roboto"/>
                <a:ea typeface="Roboto"/>
                <a:cs typeface="Roboto"/>
                <a:sym typeface="Roboto"/>
              </a:rPr>
              <a:t>Airflow Prototype</a:t>
            </a:r>
            <a:endParaRPr/>
          </a:p>
        </p:txBody>
      </p:sp>
      <p:pic>
        <p:nvPicPr>
          <p:cNvPr id="194" name="Google Shape;194;p12"/>
          <p:cNvPicPr preferRelativeResize="0"/>
          <p:nvPr/>
        </p:nvPicPr>
        <p:blipFill rotWithShape="1">
          <a:blip r:embed="rId3">
            <a:alphaModFix/>
          </a:blip>
          <a:srcRect b="0" l="0" r="0" t="0"/>
          <a:stretch/>
        </p:blipFill>
        <p:spPr>
          <a:xfrm>
            <a:off x="3921900" y="3135875"/>
            <a:ext cx="1300195" cy="50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a:t>
            </a:r>
            <a:endParaRPr/>
          </a:p>
        </p:txBody>
      </p:sp>
      <p:sp>
        <p:nvSpPr>
          <p:cNvPr id="200" name="Google Shape;200;p13"/>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01" name="Google Shape;201;p13"/>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355600" lvl="0" marL="457200" rtl="0" algn="l">
              <a:lnSpc>
                <a:spcPct val="100000"/>
              </a:lnSpc>
              <a:spcBef>
                <a:spcPts val="300"/>
              </a:spcBef>
              <a:spcAft>
                <a:spcPts val="0"/>
              </a:spcAft>
              <a:buSzPts val="2000"/>
              <a:buChar char="•"/>
            </a:pPr>
            <a:r>
              <a:rPr lang="en" sz="2000"/>
              <a:t>Airflow is not cloud dependent and it was possible to setup Airflow on both </a:t>
            </a:r>
            <a:r>
              <a:rPr b="1" lang="en" sz="2000">
                <a:latin typeface="Roboto"/>
                <a:ea typeface="Roboto"/>
                <a:cs typeface="Roboto"/>
                <a:sym typeface="Roboto"/>
              </a:rPr>
              <a:t>local developer environment</a:t>
            </a:r>
            <a:r>
              <a:rPr lang="en" sz="2000"/>
              <a:t> and on </a:t>
            </a:r>
            <a:r>
              <a:rPr b="1" lang="en" sz="2000">
                <a:latin typeface="Roboto"/>
                <a:ea typeface="Roboto"/>
                <a:cs typeface="Roboto"/>
                <a:sym typeface="Roboto"/>
              </a:rPr>
              <a:t>AWS</a:t>
            </a:r>
            <a:r>
              <a:rPr lang="en" sz="2000"/>
              <a:t> (Managed Workflows for Apache Airflow - MWAA)</a:t>
            </a:r>
            <a:endParaRPr sz="2000"/>
          </a:p>
          <a:p>
            <a:pPr indent="0" lvl="0" marL="457200" rtl="0" algn="l">
              <a:lnSpc>
                <a:spcPct val="100000"/>
              </a:lnSpc>
              <a:spcBef>
                <a:spcPts val="300"/>
              </a:spcBef>
              <a:spcAft>
                <a:spcPts val="0"/>
              </a:spcAft>
              <a:buSzPts val="2400"/>
              <a:buNone/>
            </a:pPr>
            <a:r>
              <a:t/>
            </a:r>
            <a:endParaRPr sz="2000"/>
          </a:p>
          <a:p>
            <a:pPr indent="-355600" lvl="0" marL="457200" rtl="0" algn="l">
              <a:lnSpc>
                <a:spcPct val="100000"/>
              </a:lnSpc>
              <a:spcBef>
                <a:spcPts val="300"/>
              </a:spcBef>
              <a:spcAft>
                <a:spcPts val="0"/>
              </a:spcAft>
              <a:buSzPts val="2000"/>
              <a:buFont typeface="Roboto"/>
              <a:buChar char="•"/>
            </a:pPr>
            <a:r>
              <a:rPr b="1" lang="en" sz="2000">
                <a:latin typeface="Roboto"/>
                <a:ea typeface="Roboto"/>
                <a:cs typeface="Roboto"/>
                <a:sym typeface="Roboto"/>
              </a:rPr>
              <a:t>Local airflow setup status</a:t>
            </a:r>
            <a:endParaRPr b="1" sz="2000">
              <a:latin typeface="Roboto"/>
              <a:ea typeface="Roboto"/>
              <a:cs typeface="Roboto"/>
              <a:sym typeface="Roboto"/>
            </a:endParaRPr>
          </a:p>
          <a:p>
            <a:pPr indent="-355600" lvl="1" marL="914400" rtl="0" algn="l">
              <a:lnSpc>
                <a:spcPct val="100000"/>
              </a:lnSpc>
              <a:spcBef>
                <a:spcPts val="0"/>
              </a:spcBef>
              <a:spcAft>
                <a:spcPts val="0"/>
              </a:spcAft>
              <a:buSzPts val="2000"/>
              <a:buChar char="–"/>
            </a:pPr>
            <a:r>
              <a:rPr lang="en" sz="2000"/>
              <a:t>Successfully executed a Registry use case with</a:t>
            </a:r>
            <a:endParaRPr sz="2000"/>
          </a:p>
          <a:p>
            <a:pPr indent="-355600" lvl="2" marL="1371600" rtl="0" algn="l">
              <a:lnSpc>
                <a:spcPct val="100000"/>
              </a:lnSpc>
              <a:spcBef>
                <a:spcPts val="0"/>
              </a:spcBef>
              <a:spcAft>
                <a:spcPts val="0"/>
              </a:spcAft>
              <a:buSzPts val="2000"/>
              <a:buChar char="•"/>
            </a:pPr>
            <a:r>
              <a:rPr lang="en"/>
              <a:t>Download Registry data bundle from a URL</a:t>
            </a:r>
            <a:endParaRPr/>
          </a:p>
          <a:p>
            <a:pPr indent="-355600" lvl="2" marL="1371600" rtl="0" algn="l">
              <a:lnSpc>
                <a:spcPct val="100000"/>
              </a:lnSpc>
              <a:spcBef>
                <a:spcPts val="0"/>
              </a:spcBef>
              <a:spcAft>
                <a:spcPts val="0"/>
              </a:spcAft>
              <a:buSzPts val="2000"/>
              <a:buChar char="•"/>
            </a:pPr>
            <a:r>
              <a:rPr lang="en"/>
              <a:t>Harvest and load data to local OpenSearch</a:t>
            </a:r>
            <a:endParaRPr/>
          </a:p>
          <a:p>
            <a:pPr indent="-355600" lvl="2" marL="1371600" rtl="0" algn="l">
              <a:lnSpc>
                <a:spcPct val="100000"/>
              </a:lnSpc>
              <a:spcBef>
                <a:spcPts val="0"/>
              </a:spcBef>
              <a:spcAft>
                <a:spcPts val="0"/>
              </a:spcAft>
              <a:buSzPts val="2000"/>
              <a:buChar char="•"/>
            </a:pPr>
            <a:r>
              <a:rPr lang="en"/>
              <a:t>Execute integration test by calling Registry API from a Postman collection</a:t>
            </a:r>
            <a:endParaRPr/>
          </a:p>
          <a:p>
            <a:pPr indent="-355600" lvl="1" marL="914400" rtl="0" algn="l">
              <a:lnSpc>
                <a:spcPct val="100000"/>
              </a:lnSpc>
              <a:spcBef>
                <a:spcPts val="0"/>
              </a:spcBef>
              <a:spcAft>
                <a:spcPts val="0"/>
              </a:spcAft>
              <a:buSzPts val="2000"/>
              <a:buChar char="–"/>
            </a:pPr>
            <a:r>
              <a:rPr lang="en" sz="2000"/>
              <a:t>All above steps were executed with Registry docker containers</a:t>
            </a:r>
            <a:endParaRPr sz="2000"/>
          </a:p>
          <a:p>
            <a:pPr indent="0" lvl="0" marL="0" rtl="0" algn="l">
              <a:lnSpc>
                <a:spcPct val="100000"/>
              </a:lnSpc>
              <a:spcBef>
                <a:spcPts val="300"/>
              </a:spcBef>
              <a:spcAft>
                <a:spcPts val="0"/>
              </a:spcAft>
              <a:buSzPts val="2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07" name="Google Shape;207;p14"/>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08" name="Google Shape;208;p14"/>
          <p:cNvSpPr txBox="1"/>
          <p:nvPr>
            <p:ph idx="1" type="body"/>
          </p:nvPr>
        </p:nvSpPr>
        <p:spPr>
          <a:xfrm>
            <a:off x="457875" y="1200422"/>
            <a:ext cx="8228400" cy="3625800"/>
          </a:xfrm>
          <a:prstGeom prst="rect">
            <a:avLst/>
          </a:prstGeom>
          <a:noFill/>
          <a:ln>
            <a:noFill/>
          </a:ln>
        </p:spPr>
        <p:txBody>
          <a:bodyPr anchorCtr="0" anchor="t" bIns="34625" lIns="69275" spcFirstLastPara="1" rIns="69275" wrap="square" tIns="34625">
            <a:noAutofit/>
          </a:bodyPr>
          <a:lstStyle/>
          <a:p>
            <a:pPr indent="-342900" lvl="0" marL="457200" rtl="0" algn="l">
              <a:lnSpc>
                <a:spcPct val="100000"/>
              </a:lnSpc>
              <a:spcBef>
                <a:spcPts val="300"/>
              </a:spcBef>
              <a:spcAft>
                <a:spcPts val="0"/>
              </a:spcAft>
              <a:buSzPts val="1800"/>
              <a:buFont typeface="Roboto"/>
              <a:buChar char="•"/>
            </a:pPr>
            <a:r>
              <a:rPr b="1" lang="en" sz="1800">
                <a:latin typeface="Roboto"/>
                <a:ea typeface="Roboto"/>
                <a:cs typeface="Roboto"/>
                <a:sym typeface="Roboto"/>
              </a:rPr>
              <a:t>Managed Workflows for Apache Airflow - MWAA on NGAP Status</a:t>
            </a:r>
            <a:endParaRPr b="1" sz="1800">
              <a:latin typeface="Roboto"/>
              <a:ea typeface="Roboto"/>
              <a:cs typeface="Roboto"/>
              <a:sym typeface="Roboto"/>
            </a:endParaRPr>
          </a:p>
          <a:p>
            <a:pPr indent="-342900" lvl="1" marL="914400" rtl="0" algn="l">
              <a:lnSpc>
                <a:spcPct val="100000"/>
              </a:lnSpc>
              <a:spcBef>
                <a:spcPts val="0"/>
              </a:spcBef>
              <a:spcAft>
                <a:spcPts val="0"/>
              </a:spcAft>
              <a:buSzPts val="1800"/>
              <a:buChar char="–"/>
            </a:pPr>
            <a:r>
              <a:rPr lang="en" sz="1800"/>
              <a:t>Successfully created a Apache Airflow Environment on NGAP</a:t>
            </a:r>
            <a:endParaRPr sz="1800"/>
          </a:p>
          <a:p>
            <a:pPr indent="-342900" lvl="1" marL="914400" rtl="0" algn="l">
              <a:lnSpc>
                <a:spcPct val="100000"/>
              </a:lnSpc>
              <a:spcBef>
                <a:spcPts val="0"/>
              </a:spcBef>
              <a:spcAft>
                <a:spcPts val="0"/>
              </a:spcAft>
              <a:buSzPts val="1800"/>
              <a:buChar char="–"/>
            </a:pPr>
            <a:r>
              <a:rPr lang="en" sz="1800"/>
              <a:t>Completed following Registry use case</a:t>
            </a:r>
            <a:endParaRPr sz="1800"/>
          </a:p>
          <a:p>
            <a:pPr indent="-336550" lvl="2" marL="1371600" rtl="0" algn="l">
              <a:lnSpc>
                <a:spcPct val="100000"/>
              </a:lnSpc>
              <a:spcBef>
                <a:spcPts val="0"/>
              </a:spcBef>
              <a:spcAft>
                <a:spcPts val="0"/>
              </a:spcAft>
              <a:buSzPts val="1700"/>
              <a:buChar char="•"/>
            </a:pPr>
            <a:r>
              <a:rPr lang="en" sz="1700"/>
              <a:t>Download Registry data bundle from a URL</a:t>
            </a:r>
            <a:endParaRPr sz="1700"/>
          </a:p>
          <a:p>
            <a:pPr indent="-336550" lvl="2" marL="1371600" rtl="0" algn="l">
              <a:lnSpc>
                <a:spcPct val="100000"/>
              </a:lnSpc>
              <a:spcBef>
                <a:spcPts val="0"/>
              </a:spcBef>
              <a:spcAft>
                <a:spcPts val="0"/>
              </a:spcAft>
              <a:buSzPts val="1700"/>
              <a:buChar char="•"/>
            </a:pPr>
            <a:r>
              <a:rPr lang="en" sz="1700"/>
              <a:t>Harvest and load data to local OpenSearch</a:t>
            </a:r>
            <a:endParaRPr sz="1700"/>
          </a:p>
          <a:p>
            <a:pPr indent="-336550" lvl="2" marL="1371600" rtl="0" algn="l">
              <a:lnSpc>
                <a:spcPct val="100000"/>
              </a:lnSpc>
              <a:spcBef>
                <a:spcPts val="0"/>
              </a:spcBef>
              <a:spcAft>
                <a:spcPts val="0"/>
              </a:spcAft>
              <a:buSzPts val="1700"/>
              <a:buChar char="•"/>
            </a:pPr>
            <a:r>
              <a:rPr lang="en" sz="1700"/>
              <a:t>Execute integration test by calling Registry API from a Postman collection</a:t>
            </a:r>
            <a:endParaRPr sz="1700"/>
          </a:p>
          <a:p>
            <a:pPr indent="0" lvl="0" marL="1371600" rtl="0" algn="l">
              <a:lnSpc>
                <a:spcPct val="100000"/>
              </a:lnSpc>
              <a:spcBef>
                <a:spcPts val="300"/>
              </a:spcBef>
              <a:spcAft>
                <a:spcPts val="0"/>
              </a:spcAft>
              <a:buSzPts val="2400"/>
              <a:buNone/>
            </a:pPr>
            <a:r>
              <a:t/>
            </a:r>
            <a:endParaRPr sz="1700"/>
          </a:p>
          <a:p>
            <a:pPr indent="-342900" lvl="1" marL="914400" rtl="0" algn="l">
              <a:lnSpc>
                <a:spcPct val="100000"/>
              </a:lnSpc>
              <a:spcBef>
                <a:spcPts val="300"/>
              </a:spcBef>
              <a:spcAft>
                <a:spcPts val="0"/>
              </a:spcAft>
              <a:buSzPts val="1800"/>
              <a:buChar char="–"/>
            </a:pPr>
            <a:r>
              <a:rPr lang="en" sz="1800"/>
              <a:t>All above tasks were executed by utilizing Registry docker containers hosted on Amazon Elastic Container Registry (ECR)</a:t>
            </a:r>
            <a:endParaRPr sz="1800"/>
          </a:p>
          <a:p>
            <a:pPr indent="-342900" lvl="1" marL="914400" rtl="0" algn="l">
              <a:lnSpc>
                <a:spcPct val="100000"/>
              </a:lnSpc>
              <a:spcBef>
                <a:spcPts val="0"/>
              </a:spcBef>
              <a:spcAft>
                <a:spcPts val="0"/>
              </a:spcAft>
              <a:buSzPts val="1800"/>
              <a:buChar char="–"/>
            </a:pPr>
            <a:r>
              <a:rPr lang="en" sz="1800"/>
              <a:t>The Airflow was able to execute Registry docker containers through  Amazon Elastic Container Service (ECS)</a:t>
            </a:r>
            <a:endParaRPr sz="1800"/>
          </a:p>
          <a:p>
            <a:pPr indent="0" lvl="0" marL="914400" rtl="0" algn="l">
              <a:lnSpc>
                <a:spcPct val="100000"/>
              </a:lnSpc>
              <a:spcBef>
                <a:spcPts val="300"/>
              </a:spcBef>
              <a:spcAft>
                <a:spcPts val="0"/>
              </a:spcAft>
              <a:buSzPts val="2400"/>
              <a:buNone/>
            </a:pPr>
            <a:r>
              <a:t/>
            </a:r>
            <a:endParaRPr sz="2200"/>
          </a:p>
          <a:p>
            <a:pPr indent="0" lvl="0" marL="0" rtl="0" algn="l">
              <a:lnSpc>
                <a:spcPct val="100000"/>
              </a:lnSpc>
              <a:spcBef>
                <a:spcPts val="300"/>
              </a:spcBef>
              <a:spcAft>
                <a:spcPts val="0"/>
              </a:spcAft>
              <a:buSzPts val="2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5"/>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14" name="Google Shape;214;p15"/>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15" name="Google Shape;215;p15"/>
          <p:cNvSpPr txBox="1"/>
          <p:nvPr>
            <p:ph idx="1" type="body"/>
          </p:nvPr>
        </p:nvSpPr>
        <p:spPr>
          <a:xfrm>
            <a:off x="457875" y="1200424"/>
            <a:ext cx="8228400" cy="3575700"/>
          </a:xfrm>
          <a:prstGeom prst="rect">
            <a:avLst/>
          </a:prstGeom>
          <a:noFill/>
          <a:ln>
            <a:noFill/>
          </a:ln>
        </p:spPr>
        <p:txBody>
          <a:bodyPr anchorCtr="0" anchor="t" bIns="34625" lIns="69275" spcFirstLastPara="1" rIns="69275" wrap="square" tIns="34625">
            <a:noAutofit/>
          </a:bodyPr>
          <a:lstStyle/>
          <a:p>
            <a:pPr indent="-342900" lvl="0" marL="457200" rtl="0" algn="l">
              <a:lnSpc>
                <a:spcPct val="100000"/>
              </a:lnSpc>
              <a:spcBef>
                <a:spcPts val="300"/>
              </a:spcBef>
              <a:spcAft>
                <a:spcPts val="0"/>
              </a:spcAft>
              <a:buSzPts val="1800"/>
              <a:buFont typeface="Roboto"/>
              <a:buChar char="•"/>
            </a:pPr>
            <a:r>
              <a:rPr b="1" lang="en" sz="1800">
                <a:latin typeface="Roboto"/>
                <a:ea typeface="Roboto"/>
                <a:cs typeface="Roboto"/>
                <a:sym typeface="Roboto"/>
              </a:rPr>
              <a:t>Airflow on NGAP - Remaining Work </a:t>
            </a:r>
            <a:endParaRPr b="1" sz="1800">
              <a:latin typeface="Roboto"/>
              <a:ea typeface="Roboto"/>
              <a:cs typeface="Roboto"/>
              <a:sym typeface="Roboto"/>
            </a:endParaRPr>
          </a:p>
          <a:p>
            <a:pPr indent="-342900" lvl="1" marL="914400" rtl="0" algn="l">
              <a:lnSpc>
                <a:spcPct val="100000"/>
              </a:lnSpc>
              <a:spcBef>
                <a:spcPts val="0"/>
              </a:spcBef>
              <a:spcAft>
                <a:spcPts val="0"/>
              </a:spcAft>
              <a:buSzPts val="1800"/>
              <a:buChar char="–"/>
            </a:pPr>
            <a:r>
              <a:rPr lang="en" sz="1800"/>
              <a:t>Executing Validate tool as a part of Airflow workflow</a:t>
            </a:r>
            <a:endParaRPr sz="1800"/>
          </a:p>
          <a:p>
            <a:pPr indent="-342900" lvl="1" marL="914400" rtl="0" algn="l">
              <a:lnSpc>
                <a:spcPct val="100000"/>
              </a:lnSpc>
              <a:spcBef>
                <a:spcPts val="0"/>
              </a:spcBef>
              <a:spcAft>
                <a:spcPts val="0"/>
              </a:spcAft>
              <a:buSzPts val="1800"/>
              <a:buChar char="–"/>
            </a:pPr>
            <a:r>
              <a:rPr lang="en" sz="1800"/>
              <a:t>Reading files from an S3 bucket was successfully tested as an individual task. It is required to integrate this in to the Registry workflow.</a:t>
            </a:r>
            <a:endParaRPr sz="1800"/>
          </a:p>
          <a:p>
            <a:pPr indent="0" lvl="0" marL="457200" rtl="0" algn="l">
              <a:lnSpc>
                <a:spcPct val="100000"/>
              </a:lnSpc>
              <a:spcBef>
                <a:spcPts val="300"/>
              </a:spcBef>
              <a:spcAft>
                <a:spcPts val="0"/>
              </a:spcAft>
              <a:buSzPts val="2400"/>
              <a:buNone/>
            </a:pPr>
            <a:r>
              <a:t/>
            </a:r>
            <a:endParaRPr sz="1800"/>
          </a:p>
          <a:p>
            <a:pPr indent="-342900" lvl="0" marL="457200" rtl="0" algn="l">
              <a:lnSpc>
                <a:spcPct val="100000"/>
              </a:lnSpc>
              <a:spcBef>
                <a:spcPts val="300"/>
              </a:spcBef>
              <a:spcAft>
                <a:spcPts val="0"/>
              </a:spcAft>
              <a:buSzPts val="1800"/>
              <a:buFont typeface="Roboto"/>
              <a:buChar char="•"/>
            </a:pPr>
            <a:r>
              <a:rPr b="1" lang="en" sz="1800">
                <a:latin typeface="Roboto"/>
                <a:ea typeface="Roboto"/>
                <a:cs typeface="Roboto"/>
                <a:sym typeface="Roboto"/>
              </a:rPr>
              <a:t>Challenges/problems encountered during the prototype implementation</a:t>
            </a:r>
            <a:endParaRPr b="1" sz="1800">
              <a:latin typeface="Roboto"/>
              <a:ea typeface="Roboto"/>
              <a:cs typeface="Roboto"/>
              <a:sym typeface="Roboto"/>
            </a:endParaRPr>
          </a:p>
          <a:p>
            <a:pPr indent="-342900" lvl="1" marL="914400" rtl="0" algn="l">
              <a:lnSpc>
                <a:spcPct val="100000"/>
              </a:lnSpc>
              <a:spcBef>
                <a:spcPts val="0"/>
              </a:spcBef>
              <a:spcAft>
                <a:spcPts val="0"/>
              </a:spcAft>
              <a:buSzPts val="1800"/>
              <a:buChar char="–"/>
            </a:pPr>
            <a:r>
              <a:rPr lang="en" sz="1800"/>
              <a:t>Unlike local Airflow environment, the Airflow on AWS required many additional security configurations</a:t>
            </a:r>
            <a:endParaRPr sz="1800"/>
          </a:p>
          <a:p>
            <a:pPr indent="-342900" lvl="1" marL="914400" rtl="0" algn="l">
              <a:lnSpc>
                <a:spcPct val="100000"/>
              </a:lnSpc>
              <a:spcBef>
                <a:spcPts val="0"/>
              </a:spcBef>
              <a:spcAft>
                <a:spcPts val="0"/>
              </a:spcAft>
              <a:buSzPts val="1800"/>
              <a:buChar char="–"/>
            </a:pPr>
            <a:r>
              <a:rPr lang="en" sz="1800"/>
              <a:t>The simplified DockerOperator is not available on AWS setup. Instead it is required to use ECSOperator with a ECS cluster</a:t>
            </a:r>
            <a:endParaRPr sz="1800"/>
          </a:p>
          <a:p>
            <a:pPr indent="0" lvl="0" marL="914400" rtl="0" algn="l">
              <a:lnSpc>
                <a:spcPct val="100000"/>
              </a:lnSpc>
              <a:spcBef>
                <a:spcPts val="300"/>
              </a:spcBef>
              <a:spcAft>
                <a:spcPts val="0"/>
              </a:spcAft>
              <a:buSzPts val="2400"/>
              <a:buNone/>
            </a:pPr>
            <a:r>
              <a:t/>
            </a:r>
            <a:endParaRPr sz="1800"/>
          </a:p>
          <a:p>
            <a:pPr indent="0" lvl="0" marL="914400" rtl="0" algn="l">
              <a:lnSpc>
                <a:spcPct val="100000"/>
              </a:lnSpc>
              <a:spcBef>
                <a:spcPts val="300"/>
              </a:spcBef>
              <a:spcAft>
                <a:spcPts val="0"/>
              </a:spcAft>
              <a:buSzPts val="2400"/>
              <a:buNone/>
            </a:pPr>
            <a:r>
              <a:t/>
            </a:r>
            <a:endParaRPr sz="1800"/>
          </a:p>
          <a:p>
            <a:pPr indent="0" lvl="0" marL="0" rtl="0" algn="l">
              <a:lnSpc>
                <a:spcPct val="100000"/>
              </a:lnSpc>
              <a:spcBef>
                <a:spcPts val="300"/>
              </a:spcBef>
              <a:spcAft>
                <a:spcPts val="0"/>
              </a:spcAft>
              <a:buSzPts val="2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6"/>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21" name="Google Shape;221;p16"/>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22" name="Google Shape;222;p16"/>
          <p:cNvPicPr preferRelativeResize="0"/>
          <p:nvPr/>
        </p:nvPicPr>
        <p:blipFill rotWithShape="1">
          <a:blip r:embed="rId3">
            <a:alphaModFix/>
          </a:blip>
          <a:srcRect b="20420" l="0" r="0" t="5454"/>
          <a:stretch/>
        </p:blipFill>
        <p:spPr>
          <a:xfrm>
            <a:off x="457875" y="945575"/>
            <a:ext cx="8432599" cy="2563825"/>
          </a:xfrm>
          <a:prstGeom prst="rect">
            <a:avLst/>
          </a:prstGeom>
          <a:noFill/>
          <a:ln cap="flat" cmpd="sng" w="9525">
            <a:solidFill>
              <a:schemeClr val="dk2"/>
            </a:solidFill>
            <a:prstDash val="solid"/>
            <a:round/>
            <a:headEnd len="sm" w="sm" type="none"/>
            <a:tailEnd len="sm" w="sm" type="none"/>
          </a:ln>
        </p:spPr>
      </p:pic>
      <p:pic>
        <p:nvPicPr>
          <p:cNvPr id="223" name="Google Shape;223;p16"/>
          <p:cNvPicPr preferRelativeResize="0"/>
          <p:nvPr/>
        </p:nvPicPr>
        <p:blipFill rotWithShape="1">
          <a:blip r:embed="rId4">
            <a:alphaModFix/>
          </a:blip>
          <a:srcRect b="23475" l="0" r="0" t="45155"/>
          <a:stretch/>
        </p:blipFill>
        <p:spPr>
          <a:xfrm>
            <a:off x="457875" y="3615400"/>
            <a:ext cx="8432599" cy="1269375"/>
          </a:xfrm>
          <a:prstGeom prst="rect">
            <a:avLst/>
          </a:prstGeom>
          <a:noFill/>
          <a:ln cap="flat" cmpd="sng" w="9525">
            <a:solidFill>
              <a:schemeClr val="dk2"/>
            </a:solidFill>
            <a:prstDash val="solid"/>
            <a:round/>
            <a:headEnd len="sm" w="sm" type="none"/>
            <a:tailEnd len="sm" w="sm" type="none"/>
          </a:ln>
        </p:spPr>
      </p:pic>
      <p:sp>
        <p:nvSpPr>
          <p:cNvPr id="224" name="Google Shape;224;p16"/>
          <p:cNvSpPr/>
          <p:nvPr/>
        </p:nvSpPr>
        <p:spPr>
          <a:xfrm>
            <a:off x="6379475" y="1596475"/>
            <a:ext cx="1158900" cy="778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Note:</a:t>
            </a:r>
            <a:r>
              <a:rPr b="0" i="0" lang="en" sz="800" u="none" cap="none" strike="noStrike">
                <a:solidFill>
                  <a:srgbClr val="000000"/>
                </a:solidFill>
                <a:latin typeface="Arial"/>
                <a:ea typeface="Arial"/>
                <a:cs typeface="Arial"/>
                <a:sym typeface="Arial"/>
              </a:rPr>
              <a:t> Validate tool is not integrated yet. The valide task in the screenshot is a placeholder only</a:t>
            </a:r>
            <a:endParaRPr b="0" i="0" sz="800" u="none" cap="none" strike="noStrike">
              <a:solidFill>
                <a:srgbClr val="000000"/>
              </a:solidFill>
              <a:latin typeface="Arial"/>
              <a:ea typeface="Arial"/>
              <a:cs typeface="Arial"/>
              <a:sym typeface="Arial"/>
            </a:endParaRPr>
          </a:p>
        </p:txBody>
      </p:sp>
      <p:cxnSp>
        <p:nvCxnSpPr>
          <p:cNvPr id="225" name="Google Shape;225;p16"/>
          <p:cNvCxnSpPr>
            <a:stCxn id="224" idx="1"/>
          </p:cNvCxnSpPr>
          <p:nvPr/>
        </p:nvCxnSpPr>
        <p:spPr>
          <a:xfrm flipH="1">
            <a:off x="5825975" y="1985875"/>
            <a:ext cx="553500" cy="1039800"/>
          </a:xfrm>
          <a:prstGeom prst="straightConnector1">
            <a:avLst/>
          </a:prstGeom>
          <a:noFill/>
          <a:ln cap="flat" cmpd="sng" w="9525">
            <a:solidFill>
              <a:schemeClr val="dk2"/>
            </a:solidFill>
            <a:prstDash val="solid"/>
            <a:round/>
            <a:headEnd len="sm" w="sm" type="none"/>
            <a:tailEnd len="med" w="med" type="triangle"/>
          </a:ln>
        </p:spPr>
      </p:cxnSp>
      <p:sp>
        <p:nvSpPr>
          <p:cNvPr id="226" name="Google Shape;226;p16"/>
          <p:cNvSpPr/>
          <p:nvPr/>
        </p:nvSpPr>
        <p:spPr>
          <a:xfrm>
            <a:off x="512900" y="3680100"/>
            <a:ext cx="961200" cy="857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Note:</a:t>
            </a: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This is a sample workflow that demonstrated the ability run tasks in parallel</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7"/>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32" name="Google Shape;232;p17"/>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33" name="Google Shape;233;p17"/>
          <p:cNvPicPr preferRelativeResize="0"/>
          <p:nvPr/>
        </p:nvPicPr>
        <p:blipFill rotWithShape="1">
          <a:blip r:embed="rId3">
            <a:alphaModFix/>
          </a:blip>
          <a:srcRect b="0" l="0" r="0" t="0"/>
          <a:stretch/>
        </p:blipFill>
        <p:spPr>
          <a:xfrm>
            <a:off x="347375" y="1215175"/>
            <a:ext cx="3766451" cy="3458700"/>
          </a:xfrm>
          <a:prstGeom prst="rect">
            <a:avLst/>
          </a:prstGeom>
          <a:noFill/>
          <a:ln cap="flat" cmpd="sng" w="9525">
            <a:solidFill>
              <a:schemeClr val="dk2"/>
            </a:solidFill>
            <a:prstDash val="solid"/>
            <a:round/>
            <a:headEnd len="sm" w="sm" type="none"/>
            <a:tailEnd len="sm" w="sm" type="none"/>
          </a:ln>
        </p:spPr>
      </p:pic>
      <p:pic>
        <p:nvPicPr>
          <p:cNvPr id="234" name="Google Shape;234;p17"/>
          <p:cNvPicPr preferRelativeResize="0"/>
          <p:nvPr/>
        </p:nvPicPr>
        <p:blipFill rotWithShape="1">
          <a:blip r:embed="rId4">
            <a:alphaModFix/>
          </a:blip>
          <a:srcRect b="0" l="0" r="0" t="0"/>
          <a:stretch/>
        </p:blipFill>
        <p:spPr>
          <a:xfrm>
            <a:off x="4338050" y="1215175"/>
            <a:ext cx="4520550" cy="345870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40" name="Google Shape;240;p18"/>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41" name="Google Shape;241;p18"/>
          <p:cNvPicPr preferRelativeResize="0"/>
          <p:nvPr/>
        </p:nvPicPr>
        <p:blipFill rotWithShape="1">
          <a:blip r:embed="rId3">
            <a:alphaModFix/>
          </a:blip>
          <a:srcRect b="0" l="0" r="0" t="0"/>
          <a:stretch/>
        </p:blipFill>
        <p:spPr>
          <a:xfrm>
            <a:off x="152400" y="1215183"/>
            <a:ext cx="8839204" cy="330606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What is PDS Nucleus?</a:t>
            </a:r>
            <a:endParaRPr/>
          </a:p>
        </p:txBody>
      </p:sp>
      <p:sp>
        <p:nvSpPr>
          <p:cNvPr id="71" name="Google Shape;71;p2"/>
          <p:cNvSpPr txBox="1"/>
          <p:nvPr>
            <p:ph idx="1" type="body"/>
          </p:nvPr>
        </p:nvSpPr>
        <p:spPr>
          <a:xfrm>
            <a:off x="457875" y="1200415"/>
            <a:ext cx="8228400" cy="3394500"/>
          </a:xfrm>
          <a:prstGeom prst="rect">
            <a:avLst/>
          </a:prstGeom>
          <a:noFill/>
          <a:ln>
            <a:noFill/>
          </a:ln>
        </p:spPr>
        <p:txBody>
          <a:bodyPr anchorCtr="0" anchor="t" bIns="34625" lIns="69275" spcFirstLastPara="1" rIns="69275" wrap="square" tIns="34625">
            <a:noAutofit/>
          </a:bodyPr>
          <a:lstStyle/>
          <a:p>
            <a:pPr indent="0" lvl="0" marL="0" rtl="0" algn="l">
              <a:lnSpc>
                <a:spcPct val="100000"/>
              </a:lnSpc>
              <a:spcBef>
                <a:spcPts val="300"/>
              </a:spcBef>
              <a:spcAft>
                <a:spcPts val="0"/>
              </a:spcAft>
              <a:buSzPts val="2400"/>
              <a:buNone/>
            </a:pPr>
            <a:r>
              <a:rPr b="1" lang="en" sz="1700">
                <a:latin typeface="Roboto"/>
                <a:ea typeface="Roboto"/>
                <a:cs typeface="Roboto"/>
                <a:sym typeface="Roboto"/>
              </a:rPr>
              <a:t>Current State:</a:t>
            </a:r>
            <a:endParaRPr b="1" sz="1700">
              <a:latin typeface="Roboto"/>
              <a:ea typeface="Roboto"/>
              <a:cs typeface="Roboto"/>
              <a:sym typeface="Roboto"/>
            </a:endParaRPr>
          </a:p>
          <a:p>
            <a:pPr indent="0" lvl="0" marL="0" rtl="0" algn="l">
              <a:lnSpc>
                <a:spcPct val="100000"/>
              </a:lnSpc>
              <a:spcBef>
                <a:spcPts val="300"/>
              </a:spcBef>
              <a:spcAft>
                <a:spcPts val="0"/>
              </a:spcAft>
              <a:buSzPts val="2400"/>
              <a:buNone/>
            </a:pPr>
            <a:r>
              <a:rPr lang="en" sz="1700"/>
              <a:t>All PDS EN validation, ingestion, and archiving software have their own installations and manual executions.</a:t>
            </a:r>
            <a:endParaRPr sz="1700"/>
          </a:p>
          <a:p>
            <a:pPr indent="0" lvl="0" marL="0" rtl="0" algn="l">
              <a:lnSpc>
                <a:spcPct val="100000"/>
              </a:lnSpc>
              <a:spcBef>
                <a:spcPts val="300"/>
              </a:spcBef>
              <a:spcAft>
                <a:spcPts val="0"/>
              </a:spcAft>
              <a:buSzPts val="2400"/>
              <a:buNone/>
            </a:pPr>
            <a:r>
              <a:t/>
            </a:r>
            <a:endParaRPr b="1" sz="1700">
              <a:latin typeface="Roboto"/>
              <a:ea typeface="Roboto"/>
              <a:cs typeface="Roboto"/>
              <a:sym typeface="Roboto"/>
            </a:endParaRPr>
          </a:p>
          <a:p>
            <a:pPr indent="0" lvl="0" marL="0" rtl="0" algn="l">
              <a:lnSpc>
                <a:spcPct val="100000"/>
              </a:lnSpc>
              <a:spcBef>
                <a:spcPts val="300"/>
              </a:spcBef>
              <a:spcAft>
                <a:spcPts val="0"/>
              </a:spcAft>
              <a:buSzPts val="2400"/>
              <a:buNone/>
            </a:pPr>
            <a:r>
              <a:rPr b="1" lang="en" sz="1700">
                <a:latin typeface="Roboto"/>
                <a:ea typeface="Roboto"/>
                <a:cs typeface="Roboto"/>
                <a:sym typeface="Roboto"/>
              </a:rPr>
              <a:t>Future State:</a:t>
            </a:r>
            <a:endParaRPr b="1" sz="1700">
              <a:latin typeface="Roboto"/>
              <a:ea typeface="Roboto"/>
              <a:cs typeface="Roboto"/>
              <a:sym typeface="Roboto"/>
            </a:endParaRPr>
          </a:p>
          <a:p>
            <a:pPr indent="0" lvl="0" marL="0" rtl="0" algn="l">
              <a:lnSpc>
                <a:spcPct val="100000"/>
              </a:lnSpc>
              <a:spcBef>
                <a:spcPts val="300"/>
              </a:spcBef>
              <a:spcAft>
                <a:spcPts val="0"/>
              </a:spcAft>
              <a:buSzPts val="2400"/>
              <a:buNone/>
            </a:pPr>
            <a:r>
              <a:rPr lang="en" sz="1700"/>
              <a:t>The validation, ingestion, and archival of PDS data is almost entirely automated through a </a:t>
            </a:r>
            <a:r>
              <a:rPr b="1" lang="en" sz="1700">
                <a:solidFill>
                  <a:schemeClr val="lt2"/>
                </a:solidFill>
                <a:latin typeface="Roboto"/>
                <a:ea typeface="Roboto"/>
                <a:cs typeface="Roboto"/>
                <a:sym typeface="Roboto"/>
              </a:rPr>
              <a:t>pipeline</a:t>
            </a:r>
            <a:r>
              <a:rPr lang="en" sz="1700"/>
              <a:t>, minimizing manual overhead. Additionally, the pipeline would be extendable for future additions to the pipeline.</a:t>
            </a:r>
            <a:endParaRPr sz="1700"/>
          </a:p>
          <a:p>
            <a:pPr indent="0" lvl="0" marL="0" rtl="0" algn="l">
              <a:lnSpc>
                <a:spcPct val="100000"/>
              </a:lnSpc>
              <a:spcBef>
                <a:spcPts val="300"/>
              </a:spcBef>
              <a:spcAft>
                <a:spcPts val="0"/>
              </a:spcAft>
              <a:buSzPts val="2400"/>
              <a:buNone/>
            </a:pPr>
            <a:r>
              <a:t/>
            </a:r>
            <a:endParaRPr sz="1700"/>
          </a:p>
          <a:p>
            <a:pPr indent="0" lvl="0" marL="0" rtl="0" algn="l">
              <a:lnSpc>
                <a:spcPct val="100000"/>
              </a:lnSpc>
              <a:spcBef>
                <a:spcPts val="300"/>
              </a:spcBef>
              <a:spcAft>
                <a:spcPts val="0"/>
              </a:spcAft>
              <a:buSzPts val="2400"/>
              <a:buNone/>
            </a:pPr>
            <a:r>
              <a:rPr b="1" lang="en" sz="1700">
                <a:latin typeface="Roboto"/>
                <a:ea typeface="Roboto"/>
                <a:cs typeface="Roboto"/>
                <a:sym typeface="Roboto"/>
              </a:rPr>
              <a:t>Proposed Task:</a:t>
            </a:r>
            <a:endParaRPr b="1" sz="1700">
              <a:latin typeface="Roboto"/>
              <a:ea typeface="Roboto"/>
              <a:cs typeface="Roboto"/>
              <a:sym typeface="Roboto"/>
            </a:endParaRPr>
          </a:p>
          <a:p>
            <a:pPr indent="0" lvl="0" marL="0" rtl="0" algn="l">
              <a:lnSpc>
                <a:spcPct val="100000"/>
              </a:lnSpc>
              <a:spcBef>
                <a:spcPts val="300"/>
              </a:spcBef>
              <a:spcAft>
                <a:spcPts val="0"/>
              </a:spcAft>
              <a:buSzPts val="2400"/>
              <a:buNone/>
            </a:pPr>
            <a:r>
              <a:rPr lang="en" sz="1700"/>
              <a:t>Develop an extendable, performant pipeline service to integrate and automate PDS tool execution.</a:t>
            </a:r>
            <a:endParaRPr sz="1700"/>
          </a:p>
        </p:txBody>
      </p:sp>
      <p:sp>
        <p:nvSpPr>
          <p:cNvPr id="72" name="Google Shape;72;p2"/>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47" name="Google Shape;247;p19"/>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48" name="Google Shape;248;p19"/>
          <p:cNvPicPr preferRelativeResize="0"/>
          <p:nvPr/>
        </p:nvPicPr>
        <p:blipFill rotWithShape="1">
          <a:blip r:embed="rId3">
            <a:alphaModFix/>
          </a:blip>
          <a:srcRect b="0" l="0" r="0" t="0"/>
          <a:stretch/>
        </p:blipFill>
        <p:spPr>
          <a:xfrm>
            <a:off x="152400" y="1215174"/>
            <a:ext cx="8839199" cy="3132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Airflow Prototype (contd.)</a:t>
            </a:r>
            <a:endParaRPr/>
          </a:p>
        </p:txBody>
      </p:sp>
      <p:sp>
        <p:nvSpPr>
          <p:cNvPr id="254" name="Google Shape;254;p20"/>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55" name="Google Shape;255;p20"/>
          <p:cNvPicPr preferRelativeResize="0"/>
          <p:nvPr/>
        </p:nvPicPr>
        <p:blipFill rotWithShape="1">
          <a:blip r:embed="rId3">
            <a:alphaModFix/>
          </a:blip>
          <a:srcRect b="0" l="0" r="0" t="0"/>
          <a:stretch/>
        </p:blipFill>
        <p:spPr>
          <a:xfrm>
            <a:off x="304800" y="1215176"/>
            <a:ext cx="4263624" cy="3095726"/>
          </a:xfrm>
          <a:prstGeom prst="rect">
            <a:avLst/>
          </a:prstGeom>
          <a:noFill/>
          <a:ln cap="flat" cmpd="sng" w="9525">
            <a:solidFill>
              <a:schemeClr val="dk2"/>
            </a:solidFill>
            <a:prstDash val="solid"/>
            <a:round/>
            <a:headEnd len="sm" w="sm" type="none"/>
            <a:tailEnd len="sm" w="sm" type="none"/>
          </a:ln>
        </p:spPr>
      </p:pic>
      <p:pic>
        <p:nvPicPr>
          <p:cNvPr id="256" name="Google Shape;256;p20"/>
          <p:cNvPicPr preferRelativeResize="0"/>
          <p:nvPr/>
        </p:nvPicPr>
        <p:blipFill rotWithShape="1">
          <a:blip r:embed="rId3">
            <a:alphaModFix/>
          </a:blip>
          <a:srcRect b="0" l="0" r="0" t="0"/>
          <a:stretch/>
        </p:blipFill>
        <p:spPr>
          <a:xfrm>
            <a:off x="4727975" y="1215173"/>
            <a:ext cx="4263624" cy="309571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p>
            <a:pPr indent="0" lvl="0" marL="0" rtl="0" algn="ctr">
              <a:lnSpc>
                <a:spcPct val="100000"/>
              </a:lnSpc>
              <a:spcBef>
                <a:spcPts val="500"/>
              </a:spcBef>
              <a:spcAft>
                <a:spcPts val="0"/>
              </a:spcAft>
              <a:buSzPts val="3600"/>
              <a:buNone/>
            </a:pPr>
            <a:r>
              <a:rPr b="1" lang="en" sz="2700" cap="none">
                <a:latin typeface="Roboto"/>
                <a:ea typeface="Roboto"/>
                <a:cs typeface="Roboto"/>
                <a:sym typeface="Roboto"/>
              </a:rPr>
              <a:t>CWS Prototype</a:t>
            </a:r>
            <a:endParaRPr/>
          </a:p>
        </p:txBody>
      </p:sp>
      <p:pic>
        <p:nvPicPr>
          <p:cNvPr id="262" name="Google Shape;262;p21"/>
          <p:cNvPicPr preferRelativeResize="0"/>
          <p:nvPr/>
        </p:nvPicPr>
        <p:blipFill rotWithShape="1">
          <a:blip r:embed="rId3">
            <a:alphaModFix/>
          </a:blip>
          <a:srcRect b="0" l="0" r="0" t="0"/>
          <a:stretch/>
        </p:blipFill>
        <p:spPr>
          <a:xfrm>
            <a:off x="4108975" y="2654100"/>
            <a:ext cx="987025" cy="987025"/>
          </a:xfrm>
          <a:prstGeom prst="rect">
            <a:avLst/>
          </a:prstGeom>
          <a:noFill/>
          <a:ln>
            <a:noFill/>
          </a:ln>
        </p:spPr>
      </p:pic>
      <p:sp>
        <p:nvSpPr>
          <p:cNvPr id="263" name="Google Shape;263;p21"/>
          <p:cNvSpPr txBox="1"/>
          <p:nvPr/>
        </p:nvSpPr>
        <p:spPr>
          <a:xfrm>
            <a:off x="3365550" y="3338600"/>
            <a:ext cx="2412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5818E"/>
                </a:solidFill>
                <a:latin typeface="Roboto"/>
                <a:ea typeface="Roboto"/>
                <a:cs typeface="Roboto"/>
                <a:sym typeface="Roboto"/>
              </a:rPr>
              <a:t>Common Workflow Services (CWS)</a:t>
            </a:r>
            <a:endParaRPr b="1" i="0" sz="1100" u="none" cap="none" strike="noStrike">
              <a:solidFill>
                <a:srgbClr val="45818E"/>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CWS Prototype</a:t>
            </a:r>
            <a:endParaRPr/>
          </a:p>
        </p:txBody>
      </p:sp>
      <p:sp>
        <p:nvSpPr>
          <p:cNvPr id="269" name="Google Shape;269;p22"/>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70" name="Google Shape;270;p22"/>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355600" lvl="0" marL="457200" rtl="0" algn="l">
              <a:lnSpc>
                <a:spcPct val="100000"/>
              </a:lnSpc>
              <a:spcBef>
                <a:spcPts val="300"/>
              </a:spcBef>
              <a:spcAft>
                <a:spcPts val="0"/>
              </a:spcAft>
              <a:buSzPts val="2000"/>
              <a:buChar char="•"/>
            </a:pPr>
            <a:r>
              <a:rPr lang="en" sz="2000"/>
              <a:t>Created initial test workflow in local developer environment to run validate/harvest CLI on sample bundle in CWS (by Scott Collins)</a:t>
            </a:r>
            <a:endParaRPr sz="2000"/>
          </a:p>
          <a:p>
            <a:pPr indent="0" lvl="0" marL="457200" rtl="0" algn="l">
              <a:lnSpc>
                <a:spcPct val="100000"/>
              </a:lnSpc>
              <a:spcBef>
                <a:spcPts val="300"/>
              </a:spcBef>
              <a:spcAft>
                <a:spcPts val="0"/>
              </a:spcAft>
              <a:buSzPts val="2400"/>
              <a:buNone/>
            </a:pPr>
            <a:r>
              <a:t/>
            </a:r>
            <a:endParaRPr sz="2000"/>
          </a:p>
          <a:p>
            <a:pPr indent="-355600" lvl="0" marL="457200" rtl="0" algn="l">
              <a:lnSpc>
                <a:spcPct val="100000"/>
              </a:lnSpc>
              <a:spcBef>
                <a:spcPts val="300"/>
              </a:spcBef>
              <a:spcAft>
                <a:spcPts val="0"/>
              </a:spcAft>
              <a:buSzPts val="2000"/>
              <a:buChar char="•"/>
            </a:pPr>
            <a:r>
              <a:rPr lang="en" sz="2000"/>
              <a:t>The CWS prototype implementation was started recently</a:t>
            </a:r>
            <a:endParaRPr sz="2000"/>
          </a:p>
          <a:p>
            <a:pPr indent="0" lvl="0" marL="457200" rtl="0" algn="l">
              <a:lnSpc>
                <a:spcPct val="100000"/>
              </a:lnSpc>
              <a:spcBef>
                <a:spcPts val="300"/>
              </a:spcBef>
              <a:spcAft>
                <a:spcPts val="0"/>
              </a:spcAft>
              <a:buSzPts val="2400"/>
              <a:buNone/>
            </a:pPr>
            <a:r>
              <a:t/>
            </a:r>
            <a:endParaRPr sz="2000"/>
          </a:p>
          <a:p>
            <a:pPr indent="-355600" lvl="0" marL="457200" rtl="0" algn="l">
              <a:lnSpc>
                <a:spcPct val="100000"/>
              </a:lnSpc>
              <a:spcBef>
                <a:spcPts val="300"/>
              </a:spcBef>
              <a:spcAft>
                <a:spcPts val="0"/>
              </a:spcAft>
              <a:buSzPts val="2000"/>
              <a:buChar char="•"/>
            </a:pPr>
            <a:r>
              <a:rPr lang="en" sz="2000"/>
              <a:t>A CWS environment will be setup on NGAP to execute a workflow implementing the selected Registry use case</a:t>
            </a:r>
            <a:endParaRPr sz="2000"/>
          </a:p>
          <a:p>
            <a:pPr indent="0" lvl="0" marL="0" rtl="0" algn="l">
              <a:lnSpc>
                <a:spcPct val="100000"/>
              </a:lnSpc>
              <a:spcBef>
                <a:spcPts val="300"/>
              </a:spcBef>
              <a:spcAft>
                <a:spcPts val="0"/>
              </a:spcAft>
              <a:buSzPts val="24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CWS Prototype (contd.)</a:t>
            </a:r>
            <a:endParaRPr/>
          </a:p>
        </p:txBody>
      </p:sp>
      <p:sp>
        <p:nvSpPr>
          <p:cNvPr id="276" name="Google Shape;276;p23"/>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77" name="Google Shape;277;p23"/>
          <p:cNvPicPr preferRelativeResize="0"/>
          <p:nvPr/>
        </p:nvPicPr>
        <p:blipFill rotWithShape="1">
          <a:blip r:embed="rId3">
            <a:alphaModFix/>
          </a:blip>
          <a:srcRect b="0" l="0" r="0" t="0"/>
          <a:stretch/>
        </p:blipFill>
        <p:spPr>
          <a:xfrm>
            <a:off x="204675" y="1062775"/>
            <a:ext cx="7039826" cy="3846479"/>
          </a:xfrm>
          <a:prstGeom prst="rect">
            <a:avLst/>
          </a:prstGeom>
          <a:noFill/>
          <a:ln>
            <a:noFill/>
          </a:ln>
        </p:spPr>
      </p:pic>
      <p:sp>
        <p:nvSpPr>
          <p:cNvPr id="278" name="Google Shape;278;p23"/>
          <p:cNvSpPr txBox="1"/>
          <p:nvPr/>
        </p:nvSpPr>
        <p:spPr>
          <a:xfrm>
            <a:off x="7244500" y="1359975"/>
            <a:ext cx="1673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Light"/>
                <a:ea typeface="Roboto Light"/>
                <a:cs typeface="Roboto Light"/>
                <a:sym typeface="Roboto Light"/>
              </a:rPr>
              <a:t>BPMN Model of current workflow from CWS Modeller GUI</a:t>
            </a:r>
            <a:endParaRPr b="0" i="0" sz="14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CWS Prototype (contd.)</a:t>
            </a:r>
            <a:endParaRPr b="1" sz="2700">
              <a:latin typeface="Roboto"/>
              <a:ea typeface="Roboto"/>
              <a:cs typeface="Roboto"/>
              <a:sym typeface="Roboto"/>
            </a:endParaRPr>
          </a:p>
        </p:txBody>
      </p:sp>
      <p:sp>
        <p:nvSpPr>
          <p:cNvPr id="284" name="Google Shape;284;p24"/>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85" name="Google Shape;285;p24"/>
          <p:cNvSpPr txBox="1"/>
          <p:nvPr/>
        </p:nvSpPr>
        <p:spPr>
          <a:xfrm>
            <a:off x="7244500" y="1359975"/>
            <a:ext cx="1673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Light"/>
                <a:ea typeface="Roboto Light"/>
                <a:cs typeface="Roboto Light"/>
                <a:sym typeface="Roboto Light"/>
              </a:rPr>
              <a:t>Viewing results of pipeline execution from CWS web console</a:t>
            </a:r>
            <a:endParaRPr b="0" i="0" sz="1400" u="none" cap="none" strike="noStrike">
              <a:solidFill>
                <a:srgbClr val="000000"/>
              </a:solidFill>
              <a:latin typeface="Roboto Light"/>
              <a:ea typeface="Roboto Light"/>
              <a:cs typeface="Roboto Light"/>
              <a:sym typeface="Roboto Light"/>
            </a:endParaRPr>
          </a:p>
        </p:txBody>
      </p:sp>
      <p:pic>
        <p:nvPicPr>
          <p:cNvPr id="286" name="Google Shape;286;p24"/>
          <p:cNvPicPr preferRelativeResize="0"/>
          <p:nvPr/>
        </p:nvPicPr>
        <p:blipFill rotWithShape="1">
          <a:blip r:embed="rId3">
            <a:alphaModFix/>
          </a:blip>
          <a:srcRect b="33023" l="0" r="0" t="11334"/>
          <a:stretch/>
        </p:blipFill>
        <p:spPr>
          <a:xfrm>
            <a:off x="143675" y="1062775"/>
            <a:ext cx="6924825" cy="2100975"/>
          </a:xfrm>
          <a:prstGeom prst="rect">
            <a:avLst/>
          </a:prstGeom>
          <a:noFill/>
          <a:ln>
            <a:noFill/>
          </a:ln>
        </p:spPr>
      </p:pic>
      <p:pic>
        <p:nvPicPr>
          <p:cNvPr id="287" name="Google Shape;287;p24"/>
          <p:cNvPicPr preferRelativeResize="0"/>
          <p:nvPr/>
        </p:nvPicPr>
        <p:blipFill rotWithShape="1">
          <a:blip r:embed="rId4">
            <a:alphaModFix/>
          </a:blip>
          <a:srcRect b="7129" l="0" r="0" t="53285"/>
          <a:stretch/>
        </p:blipFill>
        <p:spPr>
          <a:xfrm>
            <a:off x="179700" y="3367325"/>
            <a:ext cx="6770775" cy="143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CWS Prototype (contd.)</a:t>
            </a:r>
            <a:endParaRPr/>
          </a:p>
        </p:txBody>
      </p:sp>
      <p:sp>
        <p:nvSpPr>
          <p:cNvPr id="293" name="Google Shape;293;p25"/>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294" name="Google Shape;294;p25"/>
          <p:cNvSpPr txBox="1"/>
          <p:nvPr/>
        </p:nvSpPr>
        <p:spPr>
          <a:xfrm>
            <a:off x="7244500" y="1359975"/>
            <a:ext cx="1673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Light"/>
                <a:ea typeface="Roboto Light"/>
                <a:cs typeface="Roboto Light"/>
                <a:sym typeface="Roboto Light"/>
              </a:rPr>
              <a:t>Harvest Server picking up job submitted from CWS pipeline</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Light"/>
                <a:ea typeface="Roboto Light"/>
                <a:cs typeface="Roboto Light"/>
                <a:sym typeface="Roboto Light"/>
              </a:rPr>
              <a:t>Server is running outside of CWS via docker-compose config from registry repository</a:t>
            </a:r>
            <a:endParaRPr b="0" i="0" sz="1400" u="none" cap="none" strike="noStrike">
              <a:solidFill>
                <a:srgbClr val="000000"/>
              </a:solidFill>
              <a:latin typeface="Roboto Light"/>
              <a:ea typeface="Roboto Light"/>
              <a:cs typeface="Roboto Light"/>
              <a:sym typeface="Roboto Light"/>
            </a:endParaRPr>
          </a:p>
        </p:txBody>
      </p:sp>
      <p:pic>
        <p:nvPicPr>
          <p:cNvPr id="295" name="Google Shape;295;p25"/>
          <p:cNvPicPr preferRelativeResize="0"/>
          <p:nvPr/>
        </p:nvPicPr>
        <p:blipFill rotWithShape="1">
          <a:blip r:embed="rId3">
            <a:alphaModFix/>
          </a:blip>
          <a:srcRect b="0" l="0" r="0" t="0"/>
          <a:stretch/>
        </p:blipFill>
        <p:spPr>
          <a:xfrm>
            <a:off x="304800" y="1215183"/>
            <a:ext cx="6939699" cy="3213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p>
            <a:pPr indent="0" lvl="0" marL="0" rtl="0" algn="ctr">
              <a:lnSpc>
                <a:spcPct val="100000"/>
              </a:lnSpc>
              <a:spcBef>
                <a:spcPts val="500"/>
              </a:spcBef>
              <a:spcAft>
                <a:spcPts val="0"/>
              </a:spcAft>
              <a:buSzPts val="3600"/>
              <a:buNone/>
            </a:pPr>
            <a:r>
              <a:rPr b="1" lang="en" sz="2700" cap="none">
                <a:latin typeface="Roboto"/>
                <a:ea typeface="Roboto"/>
                <a:cs typeface="Roboto"/>
                <a:sym typeface="Roboto"/>
              </a:rPr>
              <a:t>Cumulus Prototype</a:t>
            </a:r>
            <a:endParaRPr/>
          </a:p>
        </p:txBody>
      </p:sp>
      <p:sp>
        <p:nvSpPr>
          <p:cNvPr id="301" name="Google Shape;301;p26"/>
          <p:cNvSpPr txBox="1"/>
          <p:nvPr/>
        </p:nvSpPr>
        <p:spPr>
          <a:xfrm>
            <a:off x="3072000" y="2654100"/>
            <a:ext cx="3000000" cy="54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50"/>
              <a:buFont typeface="Arial"/>
              <a:buNone/>
            </a:pPr>
            <a:r>
              <a:rPr b="1" i="0" lang="en" sz="2350" u="none" cap="none" strike="noStrike">
                <a:solidFill>
                  <a:srgbClr val="6FA8DC"/>
                </a:solidFill>
                <a:highlight>
                  <a:schemeClr val="lt1"/>
                </a:highlight>
                <a:latin typeface="Arial"/>
                <a:ea typeface="Arial"/>
                <a:cs typeface="Arial"/>
                <a:sym typeface="Arial"/>
              </a:rPr>
              <a:t>CUMULUS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Cumulus Prototype</a:t>
            </a:r>
            <a:endParaRPr/>
          </a:p>
        </p:txBody>
      </p:sp>
      <p:sp>
        <p:nvSpPr>
          <p:cNvPr id="307" name="Google Shape;307;p27"/>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308" name="Google Shape;308;p27"/>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342900" lvl="0" marL="457200" rtl="0" algn="l">
              <a:lnSpc>
                <a:spcPct val="100000"/>
              </a:lnSpc>
              <a:spcBef>
                <a:spcPts val="300"/>
              </a:spcBef>
              <a:spcAft>
                <a:spcPts val="0"/>
              </a:spcAft>
              <a:buSzPts val="1800"/>
              <a:buChar char="•"/>
            </a:pPr>
            <a:r>
              <a:rPr lang="en" sz="1800"/>
              <a:t>Cumulus documentation provides 2 deployment approaches</a:t>
            </a:r>
            <a:endParaRPr sz="1800"/>
          </a:p>
          <a:p>
            <a:pPr indent="-330200" lvl="1" marL="914400" rtl="0" algn="l">
              <a:lnSpc>
                <a:spcPct val="100000"/>
              </a:lnSpc>
              <a:spcBef>
                <a:spcPts val="0"/>
              </a:spcBef>
              <a:spcAft>
                <a:spcPts val="0"/>
              </a:spcAft>
              <a:buSzPts val="1600"/>
              <a:buChar char="–"/>
            </a:pPr>
            <a:r>
              <a:rPr lang="en" sz="1600" u="sng">
                <a:solidFill>
                  <a:schemeClr val="hlink"/>
                </a:solidFill>
                <a:hlinkClick r:id="rId3"/>
              </a:rPr>
              <a:t>Fully configurable deployment of Cumulus </a:t>
            </a:r>
            <a:endParaRPr sz="1600"/>
          </a:p>
          <a:p>
            <a:pPr indent="-330200" lvl="1" marL="914400" rtl="0" algn="l">
              <a:lnSpc>
                <a:spcPct val="100000"/>
              </a:lnSpc>
              <a:spcBef>
                <a:spcPts val="0"/>
              </a:spcBef>
              <a:spcAft>
                <a:spcPts val="0"/>
              </a:spcAft>
              <a:buSzPts val="1600"/>
              <a:buChar char="–"/>
            </a:pPr>
            <a:r>
              <a:rPr lang="en" sz="1600" u="sng">
                <a:solidFill>
                  <a:schemeClr val="hlink"/>
                </a:solidFill>
                <a:hlinkClick r:id="rId4"/>
              </a:rPr>
              <a:t>Containerized version with Docker</a:t>
            </a:r>
            <a:endParaRPr sz="1600" u="sng">
              <a:solidFill>
                <a:schemeClr val="hlink"/>
              </a:solidFill>
            </a:endParaRPr>
          </a:p>
          <a:p>
            <a:pPr indent="0" lvl="0" marL="914400" rtl="0" algn="l">
              <a:lnSpc>
                <a:spcPct val="100000"/>
              </a:lnSpc>
              <a:spcBef>
                <a:spcPts val="300"/>
              </a:spcBef>
              <a:spcAft>
                <a:spcPts val="0"/>
              </a:spcAft>
              <a:buSzPts val="2400"/>
              <a:buNone/>
            </a:pPr>
            <a:r>
              <a:t/>
            </a:r>
            <a:endParaRPr sz="1600" u="sng">
              <a:solidFill>
                <a:schemeClr val="hlink"/>
              </a:solidFill>
            </a:endParaRPr>
          </a:p>
          <a:p>
            <a:pPr indent="-330200" lvl="0" marL="457200" rtl="0" algn="l">
              <a:lnSpc>
                <a:spcPct val="100000"/>
              </a:lnSpc>
              <a:spcBef>
                <a:spcPts val="300"/>
              </a:spcBef>
              <a:spcAft>
                <a:spcPts val="0"/>
              </a:spcAft>
              <a:buSzPts val="1600"/>
              <a:buChar char="•"/>
            </a:pPr>
            <a:r>
              <a:rPr lang="en" sz="1800"/>
              <a:t>Fully configurable deployment of Cumulus on NGAP</a:t>
            </a:r>
            <a:endParaRPr sz="1800"/>
          </a:p>
          <a:p>
            <a:pPr indent="-342900" lvl="1" marL="914400" rtl="0" algn="l">
              <a:lnSpc>
                <a:spcPct val="100000"/>
              </a:lnSpc>
              <a:spcBef>
                <a:spcPts val="0"/>
              </a:spcBef>
              <a:spcAft>
                <a:spcPts val="0"/>
              </a:spcAft>
              <a:buSzPts val="1800"/>
              <a:buChar char="–"/>
            </a:pPr>
            <a:r>
              <a:rPr lang="en" sz="1800"/>
              <a:t>Failed to deploy with AWS permission related errors</a:t>
            </a:r>
            <a:endParaRPr sz="1800"/>
          </a:p>
          <a:p>
            <a:pPr indent="0" lvl="0" marL="457200" rtl="0" algn="l">
              <a:lnSpc>
                <a:spcPct val="100000"/>
              </a:lnSpc>
              <a:spcBef>
                <a:spcPts val="300"/>
              </a:spcBef>
              <a:spcAft>
                <a:spcPts val="0"/>
              </a:spcAft>
              <a:buSzPts val="2400"/>
              <a:buNone/>
            </a:pPr>
            <a:r>
              <a:t/>
            </a:r>
            <a:endParaRPr sz="1800"/>
          </a:p>
          <a:p>
            <a:pPr indent="-342900" lvl="0" marL="457200" rtl="0" algn="l">
              <a:lnSpc>
                <a:spcPct val="100000"/>
              </a:lnSpc>
              <a:spcBef>
                <a:spcPts val="300"/>
              </a:spcBef>
              <a:spcAft>
                <a:spcPts val="0"/>
              </a:spcAft>
              <a:buSzPts val="1800"/>
              <a:buChar char="•"/>
            </a:pPr>
            <a:r>
              <a:rPr lang="en" sz="1800">
                <a:solidFill>
                  <a:schemeClr val="hlink"/>
                </a:solidFill>
                <a:uFill>
                  <a:noFill/>
                </a:uFill>
                <a:hlinkClick r:id="rId5"/>
              </a:rPr>
              <a:t>Containerized version with Docker</a:t>
            </a:r>
            <a:endParaRPr sz="1800"/>
          </a:p>
          <a:p>
            <a:pPr indent="-342900" lvl="1" marL="914400" rtl="0" algn="l">
              <a:lnSpc>
                <a:spcPct val="100000"/>
              </a:lnSpc>
              <a:spcBef>
                <a:spcPts val="0"/>
              </a:spcBef>
              <a:spcAft>
                <a:spcPts val="0"/>
              </a:spcAft>
              <a:buSzPts val="1800"/>
              <a:buChar char="–"/>
            </a:pPr>
            <a:r>
              <a:rPr lang="en" sz="1800"/>
              <a:t>Failed to deploy with AWS permission related errors</a:t>
            </a:r>
            <a:endParaRPr sz="1800"/>
          </a:p>
          <a:p>
            <a:pPr indent="0" lvl="0" marL="914400" rtl="0" algn="l">
              <a:lnSpc>
                <a:spcPct val="100000"/>
              </a:lnSpc>
              <a:spcBef>
                <a:spcPts val="300"/>
              </a:spcBef>
              <a:spcAft>
                <a:spcPts val="0"/>
              </a:spcAft>
              <a:buSzPts val="2400"/>
              <a:buNone/>
            </a:pPr>
            <a:r>
              <a:t/>
            </a:r>
            <a:endParaRPr sz="1800"/>
          </a:p>
          <a:p>
            <a:pPr indent="-342900" lvl="0" marL="457200" rtl="0" algn="l">
              <a:lnSpc>
                <a:spcPct val="100000"/>
              </a:lnSpc>
              <a:spcBef>
                <a:spcPts val="300"/>
              </a:spcBef>
              <a:spcAft>
                <a:spcPts val="0"/>
              </a:spcAft>
              <a:buSzPts val="1800"/>
              <a:buChar char="•"/>
            </a:pPr>
            <a:r>
              <a:rPr lang="en" sz="1800"/>
              <a:t>Continued troubleshooting deployment error with the help of EOSDIS Evolution and Development (EED-3) representative (from July 2022 to September 2022)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Cumulus Prototype (contd.)</a:t>
            </a:r>
            <a:endParaRPr/>
          </a:p>
        </p:txBody>
      </p:sp>
      <p:sp>
        <p:nvSpPr>
          <p:cNvPr id="314" name="Google Shape;314;p28"/>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315" name="Google Shape;315;p28"/>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323850" lvl="0" marL="457200" rtl="0" algn="l">
              <a:lnSpc>
                <a:spcPct val="100000"/>
              </a:lnSpc>
              <a:spcBef>
                <a:spcPts val="300"/>
              </a:spcBef>
              <a:spcAft>
                <a:spcPts val="0"/>
              </a:spcAft>
              <a:buSzPts val="1500"/>
              <a:buChar char="•"/>
            </a:pPr>
            <a:r>
              <a:rPr lang="en" sz="1500"/>
              <a:t>Finally, it was decided to get the full support of the EOSDIS Evolution and Development (EED-3) representative to deploy Cumulus with their permissions  (first week of October 2022)</a:t>
            </a:r>
            <a:endParaRPr sz="1500"/>
          </a:p>
          <a:p>
            <a:pPr indent="0" lvl="0" marL="457200" rtl="0" algn="l">
              <a:lnSpc>
                <a:spcPct val="100000"/>
              </a:lnSpc>
              <a:spcBef>
                <a:spcPts val="300"/>
              </a:spcBef>
              <a:spcAft>
                <a:spcPts val="0"/>
              </a:spcAft>
              <a:buSzPts val="2400"/>
              <a:buNone/>
            </a:pPr>
            <a:r>
              <a:t/>
            </a:r>
            <a:endParaRPr sz="1500"/>
          </a:p>
          <a:p>
            <a:pPr indent="-323850" lvl="0" marL="457200" rtl="0" algn="l">
              <a:lnSpc>
                <a:spcPct val="100000"/>
              </a:lnSpc>
              <a:spcBef>
                <a:spcPts val="300"/>
              </a:spcBef>
              <a:spcAft>
                <a:spcPts val="0"/>
              </a:spcAft>
              <a:buSzPts val="1500"/>
              <a:buChar char="•"/>
            </a:pPr>
            <a:r>
              <a:rPr lang="en" sz="1500"/>
              <a:t>The Cumulus server side application was ready and demonstrated (first week of November 2022)</a:t>
            </a:r>
            <a:endParaRPr sz="1500"/>
          </a:p>
          <a:p>
            <a:pPr indent="0" lvl="0" marL="457200" rtl="0" algn="l">
              <a:lnSpc>
                <a:spcPct val="100000"/>
              </a:lnSpc>
              <a:spcBef>
                <a:spcPts val="300"/>
              </a:spcBef>
              <a:spcAft>
                <a:spcPts val="0"/>
              </a:spcAft>
              <a:buSzPts val="2400"/>
              <a:buNone/>
            </a:pPr>
            <a:r>
              <a:t/>
            </a:r>
            <a:endParaRPr sz="1500"/>
          </a:p>
          <a:p>
            <a:pPr indent="-323850" lvl="0" marL="457200" rtl="0" algn="l">
              <a:lnSpc>
                <a:spcPct val="100000"/>
              </a:lnSpc>
              <a:spcBef>
                <a:spcPts val="300"/>
              </a:spcBef>
              <a:spcAft>
                <a:spcPts val="0"/>
              </a:spcAft>
              <a:buSzPts val="1500"/>
              <a:buChar char="•"/>
            </a:pPr>
            <a:r>
              <a:rPr lang="en" sz="1500"/>
              <a:t>The Cumulus dashboard should be hosted on local developer environment with the current setup. Ideally the Cumulus Dashboard should be hosted on NGAP.</a:t>
            </a:r>
            <a:endParaRPr sz="1500"/>
          </a:p>
          <a:p>
            <a:pPr indent="0" lvl="0" marL="457200" rtl="0" algn="l">
              <a:lnSpc>
                <a:spcPct val="100000"/>
              </a:lnSpc>
              <a:spcBef>
                <a:spcPts val="300"/>
              </a:spcBef>
              <a:spcAft>
                <a:spcPts val="0"/>
              </a:spcAft>
              <a:buSzPts val="2400"/>
              <a:buNone/>
            </a:pPr>
            <a:r>
              <a:t/>
            </a:r>
            <a:endParaRPr sz="1500"/>
          </a:p>
          <a:p>
            <a:pPr indent="-323850" lvl="0" marL="457200" rtl="0" algn="l">
              <a:lnSpc>
                <a:spcPct val="100000"/>
              </a:lnSpc>
              <a:spcBef>
                <a:spcPts val="300"/>
              </a:spcBef>
              <a:spcAft>
                <a:spcPts val="0"/>
              </a:spcAft>
              <a:buSzPts val="1500"/>
              <a:buChar char="•"/>
            </a:pPr>
            <a:r>
              <a:rPr lang="en" sz="1500"/>
              <a:t>Had a detailed discussion with a Unity project team that uses Cumulus, in order to understand the value additions and pain points related with Cumulus.</a:t>
            </a:r>
            <a:endParaRPr sz="1500"/>
          </a:p>
          <a:p>
            <a:pPr indent="0" lvl="0" marL="457200" rtl="0" algn="l">
              <a:lnSpc>
                <a:spcPct val="100000"/>
              </a:lnSpc>
              <a:spcBef>
                <a:spcPts val="300"/>
              </a:spcBef>
              <a:spcAft>
                <a:spcPts val="0"/>
              </a:spcAft>
              <a:buSzPts val="2400"/>
              <a:buNone/>
            </a:pPr>
            <a:r>
              <a:t/>
            </a:r>
            <a:endParaRPr sz="1500"/>
          </a:p>
          <a:p>
            <a:pPr indent="-323850" lvl="0" marL="457200" rtl="0" algn="l">
              <a:lnSpc>
                <a:spcPct val="100000"/>
              </a:lnSpc>
              <a:spcBef>
                <a:spcPts val="300"/>
              </a:spcBef>
              <a:spcAft>
                <a:spcPts val="0"/>
              </a:spcAft>
              <a:buSzPts val="1500"/>
              <a:buChar char="•"/>
            </a:pPr>
            <a:r>
              <a:rPr lang="en" sz="1500"/>
              <a:t>Currently studying the Cumulus workflow creation process to implement the selected Registry Use Case with Cumulus</a:t>
            </a:r>
            <a:endParaRPr sz="1500"/>
          </a:p>
          <a:p>
            <a:pPr indent="0" lvl="0" marL="0" rtl="0" algn="l">
              <a:lnSpc>
                <a:spcPct val="100000"/>
              </a:lnSpc>
              <a:spcBef>
                <a:spcPts val="300"/>
              </a:spcBef>
              <a:spcAft>
                <a:spcPts val="0"/>
              </a:spcAft>
              <a:buSzPts val="2400"/>
              <a:buNone/>
            </a:pPr>
            <a:r>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Trade Study Approach</a:t>
            </a:r>
            <a:endParaRPr/>
          </a:p>
        </p:txBody>
      </p:sp>
      <p:sp>
        <p:nvSpPr>
          <p:cNvPr id="78" name="Google Shape;78;p4"/>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9" name="Google Shape;79;p4"/>
          <p:cNvSpPr/>
          <p:nvPr/>
        </p:nvSpPr>
        <p:spPr>
          <a:xfrm>
            <a:off x="457867" y="1155202"/>
            <a:ext cx="1475550" cy="809460"/>
          </a:xfrm>
          <a:prstGeom prst="flowChartDocument">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Nucleus High-level Requirements</a:t>
            </a:r>
            <a:endParaRPr b="1" i="0" sz="1100" u="none" cap="none" strike="noStrike">
              <a:solidFill>
                <a:srgbClr val="434343"/>
              </a:solidFill>
              <a:latin typeface="Arial"/>
              <a:ea typeface="Arial"/>
              <a:cs typeface="Arial"/>
              <a:sym typeface="Arial"/>
            </a:endParaRPr>
          </a:p>
        </p:txBody>
      </p:sp>
      <p:sp>
        <p:nvSpPr>
          <p:cNvPr id="80" name="Google Shape;80;p4"/>
          <p:cNvSpPr/>
          <p:nvPr/>
        </p:nvSpPr>
        <p:spPr>
          <a:xfrm>
            <a:off x="457875" y="3330625"/>
            <a:ext cx="1871900" cy="1129900"/>
          </a:xfrm>
          <a:prstGeom prst="flowChartInputOutput">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Candidate Technologies/ Products</a:t>
            </a:r>
            <a:endParaRPr b="1" i="0" sz="1100" u="none" cap="none" strike="noStrike">
              <a:solidFill>
                <a:srgbClr val="434343"/>
              </a:solidFill>
              <a:latin typeface="Arial"/>
              <a:ea typeface="Arial"/>
              <a:cs typeface="Arial"/>
              <a:sym typeface="Arial"/>
            </a:endParaRPr>
          </a:p>
        </p:txBody>
      </p:sp>
      <p:sp>
        <p:nvSpPr>
          <p:cNvPr id="81" name="Google Shape;81;p4"/>
          <p:cNvSpPr/>
          <p:nvPr/>
        </p:nvSpPr>
        <p:spPr>
          <a:xfrm>
            <a:off x="2329775" y="19646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1) Elimination Process</a:t>
            </a:r>
            <a:endParaRPr b="1" i="0" sz="1100" u="none" cap="none" strike="noStrike">
              <a:solidFill>
                <a:srgbClr val="434343"/>
              </a:solidFill>
              <a:latin typeface="Arial"/>
              <a:ea typeface="Arial"/>
              <a:cs typeface="Arial"/>
              <a:sym typeface="Arial"/>
            </a:endParaRPr>
          </a:p>
        </p:txBody>
      </p:sp>
      <p:cxnSp>
        <p:nvCxnSpPr>
          <p:cNvPr id="82" name="Google Shape;82;p4"/>
          <p:cNvCxnSpPr>
            <a:stCxn id="79" idx="3"/>
            <a:endCxn id="81" idx="0"/>
          </p:cNvCxnSpPr>
          <p:nvPr/>
        </p:nvCxnSpPr>
        <p:spPr>
          <a:xfrm>
            <a:off x="1933417" y="1559932"/>
            <a:ext cx="1167900" cy="404700"/>
          </a:xfrm>
          <a:prstGeom prst="bentConnector2">
            <a:avLst/>
          </a:prstGeom>
          <a:noFill/>
          <a:ln cap="flat" cmpd="sng" w="9525">
            <a:solidFill>
              <a:srgbClr val="980000"/>
            </a:solidFill>
            <a:prstDash val="solid"/>
            <a:round/>
            <a:headEnd len="sm" w="sm" type="none"/>
            <a:tailEnd len="med" w="med" type="triangle"/>
          </a:ln>
        </p:spPr>
      </p:cxnSp>
      <p:cxnSp>
        <p:nvCxnSpPr>
          <p:cNvPr id="83" name="Google Shape;83;p4"/>
          <p:cNvCxnSpPr>
            <a:stCxn id="80" idx="5"/>
            <a:endCxn id="81" idx="2"/>
          </p:cNvCxnSpPr>
          <p:nvPr/>
        </p:nvCxnSpPr>
        <p:spPr>
          <a:xfrm flipH="1" rot="10800000">
            <a:off x="2142585" y="2976375"/>
            <a:ext cx="958800" cy="919200"/>
          </a:xfrm>
          <a:prstGeom prst="bentConnector2">
            <a:avLst/>
          </a:prstGeom>
          <a:noFill/>
          <a:ln cap="flat" cmpd="sng" w="9525">
            <a:solidFill>
              <a:srgbClr val="980000"/>
            </a:solidFill>
            <a:prstDash val="solid"/>
            <a:round/>
            <a:headEnd len="sm" w="sm" type="none"/>
            <a:tailEnd len="med" w="med" type="triangle"/>
          </a:ln>
        </p:spPr>
      </p:cxnSp>
      <p:sp>
        <p:nvSpPr>
          <p:cNvPr id="84" name="Google Shape;84;p4"/>
          <p:cNvSpPr/>
          <p:nvPr/>
        </p:nvSpPr>
        <p:spPr>
          <a:xfrm>
            <a:off x="4815275" y="19649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2) Detailed Comparison</a:t>
            </a:r>
            <a:endParaRPr b="1" i="0" sz="1100" u="none" cap="none" strike="noStrike">
              <a:solidFill>
                <a:srgbClr val="434343"/>
              </a:solidFill>
              <a:latin typeface="Arial"/>
              <a:ea typeface="Arial"/>
              <a:cs typeface="Arial"/>
              <a:sym typeface="Arial"/>
            </a:endParaRPr>
          </a:p>
        </p:txBody>
      </p:sp>
      <p:sp>
        <p:nvSpPr>
          <p:cNvPr id="85" name="Google Shape;85;p4"/>
          <p:cNvSpPr/>
          <p:nvPr/>
        </p:nvSpPr>
        <p:spPr>
          <a:xfrm>
            <a:off x="7084075" y="19646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3) Proof of Concept Prototypes</a:t>
            </a:r>
            <a:endParaRPr b="1" i="0" sz="1100" u="none" cap="none" strike="noStrike">
              <a:solidFill>
                <a:srgbClr val="434343"/>
              </a:solidFill>
              <a:latin typeface="Arial"/>
              <a:ea typeface="Arial"/>
              <a:cs typeface="Arial"/>
              <a:sym typeface="Arial"/>
            </a:endParaRPr>
          </a:p>
        </p:txBody>
      </p:sp>
      <p:sp>
        <p:nvSpPr>
          <p:cNvPr id="86" name="Google Shape;86;p4"/>
          <p:cNvSpPr/>
          <p:nvPr/>
        </p:nvSpPr>
        <p:spPr>
          <a:xfrm>
            <a:off x="7117525" y="3820325"/>
            <a:ext cx="1475550" cy="809460"/>
          </a:xfrm>
          <a:prstGeom prst="flowChartDocument">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Final Selection</a:t>
            </a:r>
            <a:endParaRPr b="1" i="0" sz="1100" u="none" cap="none" strike="noStrike">
              <a:solidFill>
                <a:srgbClr val="434343"/>
              </a:solidFill>
              <a:latin typeface="Arial"/>
              <a:ea typeface="Arial"/>
              <a:cs typeface="Arial"/>
              <a:sym typeface="Arial"/>
            </a:endParaRPr>
          </a:p>
        </p:txBody>
      </p:sp>
      <p:cxnSp>
        <p:nvCxnSpPr>
          <p:cNvPr id="87" name="Google Shape;87;p4"/>
          <p:cNvCxnSpPr>
            <a:stCxn id="81" idx="3"/>
            <a:endCxn id="84" idx="1"/>
          </p:cNvCxnSpPr>
          <p:nvPr/>
        </p:nvCxnSpPr>
        <p:spPr>
          <a:xfrm>
            <a:off x="3872825" y="2470575"/>
            <a:ext cx="942600" cy="600"/>
          </a:xfrm>
          <a:prstGeom prst="bentConnector3">
            <a:avLst>
              <a:gd fmla="val 49992" name="adj1"/>
            </a:avLst>
          </a:prstGeom>
          <a:noFill/>
          <a:ln cap="flat" cmpd="sng" w="9525">
            <a:solidFill>
              <a:srgbClr val="980000"/>
            </a:solidFill>
            <a:prstDash val="solid"/>
            <a:round/>
            <a:headEnd len="sm" w="sm" type="none"/>
            <a:tailEnd len="med" w="med" type="triangle"/>
          </a:ln>
        </p:spPr>
      </p:cxnSp>
      <p:cxnSp>
        <p:nvCxnSpPr>
          <p:cNvPr id="88" name="Google Shape;88;p4"/>
          <p:cNvCxnSpPr>
            <a:stCxn id="84" idx="3"/>
            <a:endCxn id="85" idx="1"/>
          </p:cNvCxnSpPr>
          <p:nvPr/>
        </p:nvCxnSpPr>
        <p:spPr>
          <a:xfrm>
            <a:off x="6358325" y="2470875"/>
            <a:ext cx="725700" cy="600"/>
          </a:xfrm>
          <a:prstGeom prst="bentConnector3">
            <a:avLst>
              <a:gd fmla="val 50003" name="adj1"/>
            </a:avLst>
          </a:prstGeom>
          <a:noFill/>
          <a:ln cap="flat" cmpd="sng" w="9525">
            <a:solidFill>
              <a:srgbClr val="980000"/>
            </a:solidFill>
            <a:prstDash val="solid"/>
            <a:round/>
            <a:headEnd len="sm" w="sm" type="none"/>
            <a:tailEnd len="med" w="med" type="triangle"/>
          </a:ln>
        </p:spPr>
      </p:cxnSp>
      <p:cxnSp>
        <p:nvCxnSpPr>
          <p:cNvPr id="89" name="Google Shape;89;p4"/>
          <p:cNvCxnSpPr>
            <a:stCxn id="85" idx="2"/>
            <a:endCxn id="86" idx="0"/>
          </p:cNvCxnSpPr>
          <p:nvPr/>
        </p:nvCxnSpPr>
        <p:spPr>
          <a:xfrm flipH="1" rot="-5400000">
            <a:off x="7433950" y="3398150"/>
            <a:ext cx="843900" cy="600"/>
          </a:xfrm>
          <a:prstGeom prst="bentConnector3">
            <a:avLst>
              <a:gd fmla="val 49996" name="adj1"/>
            </a:avLst>
          </a:prstGeom>
          <a:noFill/>
          <a:ln cap="flat" cmpd="sng" w="9525">
            <a:solidFill>
              <a:srgbClr val="980000"/>
            </a:solidFill>
            <a:prstDash val="solid"/>
            <a:round/>
            <a:headEnd len="sm" w="sm" type="none"/>
            <a:tailEnd len="med" w="med" type="triangle"/>
          </a:ln>
        </p:spPr>
      </p:cxnSp>
      <p:sp>
        <p:nvSpPr>
          <p:cNvPr id="90" name="Google Shape;90;p4"/>
          <p:cNvSpPr txBox="1"/>
          <p:nvPr/>
        </p:nvSpPr>
        <p:spPr>
          <a:xfrm>
            <a:off x="3905675" y="2036975"/>
            <a:ext cx="876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Shortlisted Products</a:t>
            </a:r>
            <a:endParaRPr b="1" i="0" sz="1000" u="none" cap="none" strike="noStrike">
              <a:solidFill>
                <a:srgbClr val="980000"/>
              </a:solidFill>
              <a:latin typeface="Roboto"/>
              <a:ea typeface="Roboto"/>
              <a:cs typeface="Roboto"/>
              <a:sym typeface="Roboto"/>
            </a:endParaRPr>
          </a:p>
        </p:txBody>
      </p:sp>
      <p:sp>
        <p:nvSpPr>
          <p:cNvPr id="91" name="Google Shape;91;p4"/>
          <p:cNvSpPr txBox="1"/>
          <p:nvPr/>
        </p:nvSpPr>
        <p:spPr>
          <a:xfrm>
            <a:off x="6282725" y="2113925"/>
            <a:ext cx="876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Finalists</a:t>
            </a:r>
            <a:endParaRPr b="1" i="0" sz="1000" u="none" cap="none" strike="noStrike">
              <a:solidFill>
                <a:srgbClr val="98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Current Status - Cumulus Prototype (contd.)</a:t>
            </a:r>
            <a:endParaRPr/>
          </a:p>
        </p:txBody>
      </p:sp>
      <p:sp>
        <p:nvSpPr>
          <p:cNvPr id="321" name="Google Shape;321;p29"/>
          <p:cNvSpPr txBox="1"/>
          <p:nvPr>
            <p:ph idx="1" type="body"/>
          </p:nvPr>
        </p:nvSpPr>
        <p:spPr>
          <a:xfrm>
            <a:off x="457875" y="1200426"/>
            <a:ext cx="8228400" cy="3685500"/>
          </a:xfrm>
          <a:prstGeom prst="rect">
            <a:avLst/>
          </a:prstGeom>
          <a:noFill/>
          <a:ln>
            <a:noFill/>
          </a:ln>
        </p:spPr>
        <p:txBody>
          <a:bodyPr anchorCtr="0" anchor="t" bIns="34625" lIns="69275" spcFirstLastPara="1" rIns="69275" wrap="square" tIns="34625">
            <a:noAutofit/>
          </a:bodyPr>
          <a:lstStyle/>
          <a:p>
            <a:pPr indent="0" lvl="0" marL="0" rtl="0" algn="l">
              <a:lnSpc>
                <a:spcPct val="100000"/>
              </a:lnSpc>
              <a:spcBef>
                <a:spcPts val="300"/>
              </a:spcBef>
              <a:spcAft>
                <a:spcPts val="0"/>
              </a:spcAft>
              <a:buSzPts val="2400"/>
              <a:buNone/>
            </a:pPr>
            <a:r>
              <a:rPr lang="en" sz="1400"/>
              <a:t>Some value additions and pain points shared by the Unity team that uses Cumulus.</a:t>
            </a:r>
            <a:endParaRPr sz="1400"/>
          </a:p>
          <a:p>
            <a:pPr indent="0" lvl="0" marL="0" rtl="0" algn="l">
              <a:lnSpc>
                <a:spcPct val="100000"/>
              </a:lnSpc>
              <a:spcBef>
                <a:spcPts val="300"/>
              </a:spcBef>
              <a:spcAft>
                <a:spcPts val="0"/>
              </a:spcAft>
              <a:buSzPts val="2400"/>
              <a:buNone/>
            </a:pPr>
            <a:r>
              <a:t/>
            </a:r>
            <a:endParaRPr sz="1400"/>
          </a:p>
          <a:p>
            <a:pPr indent="0" lvl="0" marL="0" rtl="0" algn="l">
              <a:lnSpc>
                <a:spcPct val="100000"/>
              </a:lnSpc>
              <a:spcBef>
                <a:spcPts val="300"/>
              </a:spcBef>
              <a:spcAft>
                <a:spcPts val="0"/>
              </a:spcAft>
              <a:buSzPts val="2400"/>
              <a:buNone/>
            </a:pPr>
            <a:r>
              <a:rPr b="1" lang="en" sz="1400">
                <a:latin typeface="Roboto"/>
                <a:ea typeface="Roboto"/>
                <a:cs typeface="Roboto"/>
                <a:sym typeface="Roboto"/>
              </a:rPr>
              <a:t>Value Additions:</a:t>
            </a:r>
            <a:endParaRPr b="1" sz="1400">
              <a:latin typeface="Roboto"/>
              <a:ea typeface="Roboto"/>
              <a:cs typeface="Roboto"/>
              <a:sym typeface="Roboto"/>
            </a:endParaRPr>
          </a:p>
          <a:p>
            <a:pPr indent="-317500" lvl="0" marL="457200" rtl="0" algn="l">
              <a:lnSpc>
                <a:spcPct val="100000"/>
              </a:lnSpc>
              <a:spcBef>
                <a:spcPts val="300"/>
              </a:spcBef>
              <a:spcAft>
                <a:spcPts val="0"/>
              </a:spcAft>
              <a:buSzPts val="1400"/>
              <a:buChar char="•"/>
            </a:pPr>
            <a:r>
              <a:rPr lang="en" sz="1400"/>
              <a:t>There are several lambda functions available from Cumulus that can reduce the development time related with moving files, archiving etc.</a:t>
            </a:r>
            <a:endParaRPr sz="1400"/>
          </a:p>
          <a:p>
            <a:pPr indent="-317500" lvl="0" marL="457200" rtl="0" algn="l">
              <a:lnSpc>
                <a:spcPct val="100000"/>
              </a:lnSpc>
              <a:spcBef>
                <a:spcPts val="0"/>
              </a:spcBef>
              <a:spcAft>
                <a:spcPts val="0"/>
              </a:spcAft>
              <a:buSzPts val="1400"/>
              <a:buChar char="•"/>
            </a:pPr>
            <a:r>
              <a:rPr lang="en" sz="1400"/>
              <a:t>The documentation is well written</a:t>
            </a:r>
            <a:endParaRPr sz="1400"/>
          </a:p>
          <a:p>
            <a:pPr indent="-317500" lvl="0" marL="457200" rtl="0" algn="l">
              <a:lnSpc>
                <a:spcPct val="100000"/>
              </a:lnSpc>
              <a:spcBef>
                <a:spcPts val="0"/>
              </a:spcBef>
              <a:spcAft>
                <a:spcPts val="0"/>
              </a:spcAft>
              <a:buSzPts val="1400"/>
              <a:buChar char="•"/>
            </a:pPr>
            <a:r>
              <a:rPr lang="en" sz="1400"/>
              <a:t>There are several existing integrations available with NASA systems such as Earthdata Login and ESDIS Metrics System (EMS)</a:t>
            </a:r>
            <a:endParaRPr sz="1400"/>
          </a:p>
          <a:p>
            <a:pPr indent="-317500" lvl="0" marL="457200" rtl="0" algn="l">
              <a:lnSpc>
                <a:spcPct val="100000"/>
              </a:lnSpc>
              <a:spcBef>
                <a:spcPts val="0"/>
              </a:spcBef>
              <a:spcAft>
                <a:spcPts val="0"/>
              </a:spcAft>
              <a:buSzPts val="1400"/>
              <a:buChar char="•"/>
            </a:pPr>
            <a:r>
              <a:rPr lang="en" sz="1400"/>
              <a:t>Cumulus uses an AWS API Gateway integrated with Lambda to enable secure communication</a:t>
            </a:r>
            <a:endParaRPr sz="1400"/>
          </a:p>
          <a:p>
            <a:pPr indent="0" lvl="0" marL="457200" rtl="0" algn="l">
              <a:lnSpc>
                <a:spcPct val="100000"/>
              </a:lnSpc>
              <a:spcBef>
                <a:spcPts val="300"/>
              </a:spcBef>
              <a:spcAft>
                <a:spcPts val="0"/>
              </a:spcAft>
              <a:buSzPts val="2400"/>
              <a:buNone/>
            </a:pPr>
            <a:r>
              <a:t/>
            </a:r>
            <a:endParaRPr sz="1400"/>
          </a:p>
          <a:p>
            <a:pPr indent="0" lvl="0" marL="0" rtl="0" algn="l">
              <a:lnSpc>
                <a:spcPct val="100000"/>
              </a:lnSpc>
              <a:spcBef>
                <a:spcPts val="300"/>
              </a:spcBef>
              <a:spcAft>
                <a:spcPts val="0"/>
              </a:spcAft>
              <a:buSzPts val="2400"/>
              <a:buNone/>
            </a:pPr>
            <a:r>
              <a:rPr b="1" lang="en" sz="1400">
                <a:latin typeface="Roboto"/>
                <a:ea typeface="Roboto"/>
                <a:cs typeface="Roboto"/>
                <a:sym typeface="Roboto"/>
              </a:rPr>
              <a:t>Pain Points:</a:t>
            </a:r>
            <a:endParaRPr sz="1400"/>
          </a:p>
          <a:p>
            <a:pPr indent="-317500" lvl="0" marL="457200" rtl="0" algn="l">
              <a:lnSpc>
                <a:spcPct val="100000"/>
              </a:lnSpc>
              <a:spcBef>
                <a:spcPts val="300"/>
              </a:spcBef>
              <a:spcAft>
                <a:spcPts val="0"/>
              </a:spcAft>
              <a:buSzPts val="1400"/>
              <a:buChar char="•"/>
            </a:pPr>
            <a:r>
              <a:rPr lang="en" sz="1400"/>
              <a:t>The data model of Cumulus cannot be directly reused for a new project (E.g: PDS) without introducing updating the Cumulus data model</a:t>
            </a:r>
            <a:endParaRPr sz="1400"/>
          </a:p>
          <a:p>
            <a:pPr indent="-317500" lvl="0" marL="457200" rtl="0" algn="l">
              <a:lnSpc>
                <a:spcPct val="100000"/>
              </a:lnSpc>
              <a:spcBef>
                <a:spcPts val="0"/>
              </a:spcBef>
              <a:spcAft>
                <a:spcPts val="0"/>
              </a:spcAft>
              <a:buSzPts val="1400"/>
              <a:buChar char="•"/>
            </a:pPr>
            <a:r>
              <a:rPr lang="en" sz="1400"/>
              <a:t>There is no multiple version support for data files</a:t>
            </a:r>
            <a:endParaRPr sz="1400"/>
          </a:p>
          <a:p>
            <a:pPr indent="-317500" lvl="0" marL="457200" rtl="0" algn="l">
              <a:lnSpc>
                <a:spcPct val="100000"/>
              </a:lnSpc>
              <a:spcBef>
                <a:spcPts val="0"/>
              </a:spcBef>
              <a:spcAft>
                <a:spcPts val="0"/>
              </a:spcAft>
              <a:buSzPts val="1400"/>
              <a:buChar char="•"/>
            </a:pPr>
            <a:r>
              <a:rPr lang="en" sz="1400"/>
              <a:t>Processing very large files (50 GB+) with Cumulus lambda function can cause performance issues </a:t>
            </a:r>
            <a:endParaRPr sz="1400"/>
          </a:p>
          <a:p>
            <a:pPr indent="-317500" lvl="0" marL="457200" rtl="0" algn="l">
              <a:lnSpc>
                <a:spcPct val="100000"/>
              </a:lnSpc>
              <a:spcBef>
                <a:spcPts val="0"/>
              </a:spcBef>
              <a:spcAft>
                <a:spcPts val="0"/>
              </a:spcAft>
              <a:buSzPts val="1400"/>
              <a:buChar char="•"/>
            </a:pPr>
            <a:r>
              <a:rPr lang="en" sz="1400"/>
              <a:t>The terraform state files should be shared between those who want to deploy a new workflow</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685800" y="1632295"/>
            <a:ext cx="7772400" cy="1021800"/>
          </a:xfrm>
          <a:prstGeom prst="rect">
            <a:avLst/>
          </a:prstGeom>
          <a:noFill/>
          <a:ln>
            <a:noFill/>
          </a:ln>
        </p:spPr>
        <p:txBody>
          <a:bodyPr anchorCtr="0" anchor="ctr" bIns="34625" lIns="69275" spcFirstLastPara="1" rIns="69275" wrap="square" tIns="34625">
            <a:noAutofit/>
          </a:bodyPr>
          <a:lstStyle/>
          <a:p>
            <a:pPr indent="0" lvl="0" marL="0" rtl="0" algn="ctr">
              <a:lnSpc>
                <a:spcPct val="100000"/>
              </a:lnSpc>
              <a:spcBef>
                <a:spcPts val="500"/>
              </a:spcBef>
              <a:spcAft>
                <a:spcPts val="0"/>
              </a:spcAft>
              <a:buSzPts val="3600"/>
              <a:buNone/>
            </a:pPr>
            <a:r>
              <a:rPr b="1" lang="en" sz="2700" cap="none">
                <a:latin typeface="Roboto"/>
                <a:ea typeface="Roboto"/>
                <a:cs typeface="Roboto"/>
                <a:sym typeface="Roboto"/>
              </a:rPr>
              <a:t>Prototyping and Existing User Experience</a:t>
            </a:r>
            <a:endParaRPr b="1" sz="2700" cap="none">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400">
                <a:latin typeface="Roboto"/>
                <a:ea typeface="Roboto"/>
                <a:cs typeface="Roboto"/>
                <a:sym typeface="Roboto"/>
              </a:rPr>
              <a:t>Current Prototyping and Existing User Experience - Airflow</a:t>
            </a:r>
            <a:endParaRPr sz="3300"/>
          </a:p>
        </p:txBody>
      </p:sp>
      <p:sp>
        <p:nvSpPr>
          <p:cNvPr id="332" name="Google Shape;332;p31"/>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graphicFrame>
        <p:nvGraphicFramePr>
          <p:cNvPr id="333" name="Google Shape;333;p31"/>
          <p:cNvGraphicFramePr/>
          <p:nvPr/>
        </p:nvGraphicFramePr>
        <p:xfrm>
          <a:off x="205700" y="1034113"/>
          <a:ext cx="3000000" cy="3000000"/>
        </p:xfrm>
        <a:graphic>
          <a:graphicData uri="http://schemas.openxmlformats.org/drawingml/2006/table">
            <a:tbl>
              <a:tblPr>
                <a:noFill/>
                <a:tableStyleId>{A93DBA84-CB75-4F5A-9D3C-EDFC061E3B04}</a:tableStyleId>
              </a:tblPr>
              <a:tblGrid>
                <a:gridCol w="1442375"/>
                <a:gridCol w="872700"/>
                <a:gridCol w="6208200"/>
              </a:tblGrid>
              <a:tr h="675050">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Product</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Weighted Score</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Prototyping/Existing User Experience</a:t>
                      </a:r>
                      <a:endParaRPr b="1" sz="1100" u="none" cap="none" strike="noStrike"/>
                    </a:p>
                  </a:txBody>
                  <a:tcPr marT="91425" marB="91425" marR="91425" marL="91425"/>
                </a:tc>
              </a:tr>
              <a:tr h="3010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553 </a:t>
                      </a:r>
                      <a:r>
                        <a:rPr b="1" lang="en" sz="1400" u="none" cap="none" strike="noStrike">
                          <a:latin typeface="Calibri"/>
                          <a:ea typeface="Calibri"/>
                          <a:cs typeface="Calibri"/>
                          <a:sym typeface="Calibri"/>
                        </a:rPr>
                        <a:t>(Rank 1)</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38761D"/>
                          </a:solidFill>
                        </a:rPr>
                        <a:t>Plus Points:</a:t>
                      </a:r>
                      <a:endParaRPr b="1" sz="1100" u="none" cap="none" strike="noStrike">
                        <a:solidFill>
                          <a:srgbClr val="38761D"/>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Thousand of online resources available online (user guides, videos and forums) helped to accelerate the implementation and troubleshooting</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Very user friendly Airflow UI with many useful metrics, graphical progress monitoring and charts etc. </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Workflow execution is independent from the type of data processed</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Ability to define workflows with a simple python based definitions</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Ability to control the lifecycle and execution of workflows through the UI and programmatically</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In-built user access management system</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FF0000"/>
                          </a:solidFill>
                        </a:rPr>
                        <a:t>Pain Points:</a:t>
                      </a:r>
                      <a:endParaRPr b="1" sz="1100" u="none" cap="none" strike="noStrike">
                        <a:solidFill>
                          <a:srgbClr val="FF0000"/>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Unlike local Airflow environment, the Airflow on AWS required many additional security configurations</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 simplified DockerOperator is not available on AWS setup. Instead, it is required to use ECSOperator with a ECS cluster</a:t>
                      </a:r>
                      <a:endParaRPr sz="1100" u="none" cap="none" strike="noStrike"/>
                    </a:p>
                    <a:p>
                      <a:pPr indent="0" lvl="0" marL="457200" marR="0" rtl="0" algn="l">
                        <a:lnSpc>
                          <a:spcPct val="100000"/>
                        </a:lnSpc>
                        <a:spcBef>
                          <a:spcPts val="0"/>
                        </a:spcBef>
                        <a:spcAft>
                          <a:spcPts val="0"/>
                        </a:spcAft>
                        <a:buClr>
                          <a:srgbClr val="000000"/>
                        </a:buClr>
                        <a:buSzPts val="1100"/>
                        <a:buFont typeface="Arial"/>
                        <a:buNone/>
                      </a:pPr>
                      <a:r>
                        <a:t/>
                      </a:r>
                      <a:endParaRPr sz="1100" u="none" cap="none" strike="noStrike"/>
                    </a:p>
                  </a:txBody>
                  <a:tcPr marT="91425" marB="91425" marR="91425" marL="91425"/>
                </a:tc>
              </a:tr>
            </a:tbl>
          </a:graphicData>
        </a:graphic>
      </p:graphicFrame>
      <p:pic>
        <p:nvPicPr>
          <p:cNvPr id="334" name="Google Shape;334;p31"/>
          <p:cNvPicPr preferRelativeResize="0"/>
          <p:nvPr/>
        </p:nvPicPr>
        <p:blipFill rotWithShape="1">
          <a:blip r:embed="rId3">
            <a:alphaModFix/>
          </a:blip>
          <a:srcRect b="0" l="0" r="0" t="0"/>
          <a:stretch/>
        </p:blipFill>
        <p:spPr>
          <a:xfrm>
            <a:off x="272875" y="2945650"/>
            <a:ext cx="1300195" cy="502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400">
                <a:latin typeface="Roboto"/>
                <a:ea typeface="Roboto"/>
                <a:cs typeface="Roboto"/>
                <a:sym typeface="Roboto"/>
              </a:rPr>
              <a:t>Current Prototyping and Existing User  Experience - CWS</a:t>
            </a:r>
            <a:r>
              <a:rPr b="1" lang="en" sz="2700">
                <a:latin typeface="Roboto"/>
                <a:ea typeface="Roboto"/>
                <a:cs typeface="Roboto"/>
                <a:sym typeface="Roboto"/>
              </a:rPr>
              <a:t> </a:t>
            </a:r>
            <a:endParaRPr/>
          </a:p>
        </p:txBody>
      </p:sp>
      <p:sp>
        <p:nvSpPr>
          <p:cNvPr id="340" name="Google Shape;340;p32"/>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graphicFrame>
        <p:nvGraphicFramePr>
          <p:cNvPr id="341" name="Google Shape;341;p32"/>
          <p:cNvGraphicFramePr/>
          <p:nvPr/>
        </p:nvGraphicFramePr>
        <p:xfrm>
          <a:off x="205700" y="1034113"/>
          <a:ext cx="3000000" cy="3000000"/>
        </p:xfrm>
        <a:graphic>
          <a:graphicData uri="http://schemas.openxmlformats.org/drawingml/2006/table">
            <a:tbl>
              <a:tblPr>
                <a:noFill/>
                <a:tableStyleId>{A93DBA84-CB75-4F5A-9D3C-EDFC061E3B04}</a:tableStyleId>
              </a:tblPr>
              <a:tblGrid>
                <a:gridCol w="1442375"/>
                <a:gridCol w="872700"/>
                <a:gridCol w="6208200"/>
              </a:tblGrid>
              <a:tr h="675050">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Product</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Weighted Score</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Prototyping/Existing User Experience </a:t>
                      </a:r>
                      <a:endParaRPr b="1" sz="1100" u="none" cap="none" strike="noStrike"/>
                    </a:p>
                  </a:txBody>
                  <a:tcPr marT="91425" marB="91425" marR="91425" marL="91425"/>
                </a:tc>
              </a:tr>
              <a:tr h="3010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533 </a:t>
                      </a:r>
                      <a:r>
                        <a:rPr b="1" lang="en" sz="1400" u="none" cap="none" strike="noStrike">
                          <a:latin typeface="Calibri"/>
                          <a:ea typeface="Calibri"/>
                          <a:cs typeface="Calibri"/>
                          <a:sym typeface="Calibri"/>
                        </a:rPr>
                        <a:t>(Rank 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38761D"/>
                          </a:solidFill>
                        </a:rPr>
                        <a:t>Plus Points:</a:t>
                      </a:r>
                      <a:endParaRPr b="1" sz="1100" u="none" cap="none" strike="noStrike">
                        <a:solidFill>
                          <a:srgbClr val="38761D"/>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It is easier to find developers and users in JPL, which accelerates the implementation and troubleshooting</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Workflows are based on the standard Business Process Modeling Notation (BPMN) and has the ability to model workflows graphically</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Workflow execution is independent from the type of data processed</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Ability to control the lifecycle and execution of workflows through the UI and programmatically</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In-built user access management system</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FF0000"/>
                          </a:solidFill>
                        </a:rPr>
                        <a:t>Pain Points:</a:t>
                      </a:r>
                      <a:endParaRPr b="1" sz="1100" u="none" cap="none" strike="noStrike">
                        <a:solidFill>
                          <a:srgbClr val="FF0000"/>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There were some concerns shared by some users of CWS about the scalability, when trying to execute many parallel workflows (however, some of the these concerns were addressed in the Mars 2020 version of CWS)</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 graphically generated BPMN models are not very code review friendly, compared to the workflow definitions implemented in programming languages</a:t>
                      </a:r>
                      <a:endParaRPr sz="1100" u="none" cap="none" strike="noStrike"/>
                    </a:p>
                  </a:txBody>
                  <a:tcPr marT="91425" marB="91425" marR="91425" marL="91425"/>
                </a:tc>
              </a:tr>
            </a:tbl>
          </a:graphicData>
        </a:graphic>
      </p:graphicFrame>
      <p:pic>
        <p:nvPicPr>
          <p:cNvPr id="342" name="Google Shape;342;p32"/>
          <p:cNvPicPr preferRelativeResize="0"/>
          <p:nvPr/>
        </p:nvPicPr>
        <p:blipFill rotWithShape="1">
          <a:blip r:embed="rId3">
            <a:alphaModFix/>
          </a:blip>
          <a:srcRect b="0" l="0" r="0" t="0"/>
          <a:stretch/>
        </p:blipFill>
        <p:spPr>
          <a:xfrm>
            <a:off x="528800" y="2647396"/>
            <a:ext cx="667900" cy="667875"/>
          </a:xfrm>
          <a:prstGeom prst="rect">
            <a:avLst/>
          </a:prstGeom>
          <a:noFill/>
          <a:ln>
            <a:noFill/>
          </a:ln>
        </p:spPr>
      </p:pic>
      <p:sp>
        <p:nvSpPr>
          <p:cNvPr id="343" name="Google Shape;343;p32"/>
          <p:cNvSpPr txBox="1"/>
          <p:nvPr/>
        </p:nvSpPr>
        <p:spPr>
          <a:xfrm>
            <a:off x="205700" y="3211050"/>
            <a:ext cx="1408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45818E"/>
                </a:solidFill>
                <a:latin typeface="Roboto"/>
                <a:ea typeface="Roboto"/>
                <a:cs typeface="Roboto"/>
                <a:sym typeface="Roboto"/>
              </a:rPr>
              <a:t>Common Workflow Services (CWS)</a:t>
            </a:r>
            <a:endParaRPr b="1" i="0" sz="900" u="none" cap="none" strike="noStrike">
              <a:solidFill>
                <a:srgbClr val="45818E"/>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457875" y="205375"/>
            <a:ext cx="84900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400">
                <a:latin typeface="Roboto"/>
                <a:ea typeface="Roboto"/>
                <a:cs typeface="Roboto"/>
                <a:sym typeface="Roboto"/>
              </a:rPr>
              <a:t>Current Prototyping and Existing User Experience - Cumulus</a:t>
            </a:r>
            <a:endParaRPr sz="2400"/>
          </a:p>
        </p:txBody>
      </p:sp>
      <p:sp>
        <p:nvSpPr>
          <p:cNvPr id="349" name="Google Shape;349;p33"/>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graphicFrame>
        <p:nvGraphicFramePr>
          <p:cNvPr id="350" name="Google Shape;350;p33"/>
          <p:cNvGraphicFramePr/>
          <p:nvPr/>
        </p:nvGraphicFramePr>
        <p:xfrm>
          <a:off x="212150" y="979475"/>
          <a:ext cx="3000000" cy="3000000"/>
        </p:xfrm>
        <a:graphic>
          <a:graphicData uri="http://schemas.openxmlformats.org/drawingml/2006/table">
            <a:tbl>
              <a:tblPr>
                <a:noFill/>
                <a:tableStyleId>{A93DBA84-CB75-4F5A-9D3C-EDFC061E3B04}</a:tableStyleId>
              </a:tblPr>
              <a:tblGrid>
                <a:gridCol w="1442375"/>
                <a:gridCol w="872700"/>
                <a:gridCol w="6208200"/>
              </a:tblGrid>
              <a:tr h="555175">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Product</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Weighted Score</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t/>
                      </a:r>
                      <a:endParaRPr b="1" sz="1100" u="none" cap="none" strike="noStrike"/>
                    </a:p>
                    <a:p>
                      <a:pPr indent="0" lvl="0" marL="0" marR="0" rtl="0" algn="ctr">
                        <a:lnSpc>
                          <a:spcPct val="100000"/>
                        </a:lnSpc>
                        <a:spcBef>
                          <a:spcPts val="0"/>
                        </a:spcBef>
                        <a:spcAft>
                          <a:spcPts val="0"/>
                        </a:spcAft>
                        <a:buClr>
                          <a:srgbClr val="000000"/>
                        </a:buClr>
                        <a:buSzPts val="1100"/>
                        <a:buFont typeface="Arial"/>
                        <a:buNone/>
                      </a:pPr>
                      <a:r>
                        <a:rPr b="1" lang="en" sz="1100" u="none" cap="none" strike="noStrike"/>
                        <a:t>Prototyping/Existing User Experience</a:t>
                      </a:r>
                      <a:endParaRPr b="1" sz="1100" u="none" cap="none" strike="noStrike"/>
                    </a:p>
                  </a:txBody>
                  <a:tcPr marT="91425" marB="91425" marR="91425" marL="91425"/>
                </a:tc>
              </a:tr>
              <a:tr h="336185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6FA8DC"/>
                          </a:solidFill>
                          <a:highlight>
                            <a:srgbClr val="FFFFFF"/>
                          </a:highlight>
                        </a:rPr>
                        <a:t>CUMULUS</a:t>
                      </a:r>
                      <a:endParaRPr sz="1800" u="none" cap="none" strike="noStrike"/>
                    </a:p>
                  </a:txBody>
                  <a:tcPr marT="91425" marB="91425" marR="91425" marL="91425" anchor="ctr">
                    <a:solidFill>
                      <a:srgbClr val="F3F3F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Calibri"/>
                          <a:ea typeface="Calibri"/>
                          <a:cs typeface="Calibri"/>
                          <a:sym typeface="Calibri"/>
                        </a:rPr>
                        <a:t>483</a:t>
                      </a:r>
                      <a:endParaRPr b="1" sz="1800" u="none" cap="none" strike="noStrike">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lang="en" sz="1500" u="none" cap="none" strike="noStrike">
                          <a:latin typeface="Calibri"/>
                          <a:ea typeface="Calibri"/>
                          <a:cs typeface="Calibri"/>
                          <a:sym typeface="Calibri"/>
                        </a:rPr>
                        <a:t>(Rank 3)</a:t>
                      </a:r>
                      <a:endParaRPr b="1" sz="1500" u="none" cap="none" strike="noStrike">
                        <a:latin typeface="Calibri"/>
                        <a:ea typeface="Calibri"/>
                        <a:cs typeface="Calibri"/>
                        <a:sym typeface="Calibri"/>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38761D"/>
                          </a:solidFill>
                        </a:rPr>
                        <a:t>Plus Points </a:t>
                      </a:r>
                      <a:r>
                        <a:rPr lang="en" sz="1100" u="none" cap="none" strike="noStrike">
                          <a:solidFill>
                            <a:srgbClr val="38761D"/>
                          </a:solidFill>
                        </a:rPr>
                        <a:t>(based on conversations with existing Cumulus users)</a:t>
                      </a:r>
                      <a:r>
                        <a:rPr b="1" lang="en" sz="1100" u="none" cap="none" strike="noStrike">
                          <a:solidFill>
                            <a:srgbClr val="38761D"/>
                          </a:solidFill>
                        </a:rPr>
                        <a:t>:</a:t>
                      </a:r>
                      <a:endParaRPr sz="1100" u="none" cap="none" strike="noStrike">
                        <a:solidFill>
                          <a:srgbClr val="38761D"/>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There are several lambda functions available from Cumulus that can reduce the development time related with moving files, data archiving etc.</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There are several existing integrations available with NASA systems such as Earthdata Login and ESDIS Metrics System (EMS)</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Cumulus uses an AWS API Gateway integrated with Lambda to enable secure communication</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 documentation is well written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b="1" lang="en" sz="1100" u="none" cap="none" strike="noStrike">
                          <a:solidFill>
                            <a:srgbClr val="FF0000"/>
                          </a:solidFill>
                        </a:rPr>
                        <a:t>Pain Points </a:t>
                      </a:r>
                      <a:r>
                        <a:rPr lang="en" sz="1100" u="none" cap="none" strike="noStrike">
                          <a:solidFill>
                            <a:srgbClr val="FF0000"/>
                          </a:solidFill>
                        </a:rPr>
                        <a:t>(based on conversations with existing Cumulus users)</a:t>
                      </a:r>
                      <a:r>
                        <a:rPr b="1" lang="en" sz="1100" u="none" cap="none" strike="noStrike">
                          <a:solidFill>
                            <a:srgbClr val="FF0000"/>
                          </a:solidFill>
                        </a:rPr>
                        <a:t>:</a:t>
                      </a:r>
                      <a:endParaRPr b="1" sz="1100" u="none" cap="none" strike="noStrike">
                        <a:solidFill>
                          <a:srgbClr val="FF0000"/>
                        </a:solidFill>
                      </a:endParaRPr>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 data model of Cumulus cannot be directly reused for a new project (E.g: PDS) without introducing updating the Cumulus data model</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There is no multiple version support for data files</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Processing very large files (50 GB+) with Cumulus lambda function can cause performance issues </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Steep learning curve</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The terraform state files should be shared between those who want to deploy a new workflow</a:t>
                      </a:r>
                      <a:endParaRPr sz="1100" u="none" cap="none" strike="noStrike"/>
                    </a:p>
                    <a:p>
                      <a:pPr indent="-298450" lvl="0" marL="457200" marR="0" rtl="0" algn="l">
                        <a:lnSpc>
                          <a:spcPct val="100000"/>
                        </a:lnSpc>
                        <a:spcBef>
                          <a:spcPts val="0"/>
                        </a:spcBef>
                        <a:spcAft>
                          <a:spcPts val="0"/>
                        </a:spcAft>
                        <a:buClr>
                          <a:srgbClr val="000000"/>
                        </a:buClr>
                        <a:buSzPts val="1100"/>
                        <a:buFont typeface="Arial"/>
                        <a:buChar char="●"/>
                      </a:pPr>
                      <a:r>
                        <a:rPr lang="en" sz="1100" u="none" cap="none" strike="noStrike"/>
                        <a:t>Deploying Cumulus is a well known painful experience</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FF0000"/>
                        </a:solidFill>
                      </a:endParaRPr>
                    </a:p>
                  </a:txBody>
                  <a:tcPr marT="91425" marB="91425" marR="91425" marL="91425"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Additional References</a:t>
            </a:r>
            <a:endParaRPr/>
          </a:p>
        </p:txBody>
      </p:sp>
      <p:sp>
        <p:nvSpPr>
          <p:cNvPr id="356" name="Google Shape;356;p34"/>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357" name="Google Shape;357;p34"/>
          <p:cNvSpPr txBox="1"/>
          <p:nvPr>
            <p:ph idx="1" type="body"/>
          </p:nvPr>
        </p:nvSpPr>
        <p:spPr>
          <a:xfrm>
            <a:off x="457875" y="1200426"/>
            <a:ext cx="8228400" cy="3827100"/>
          </a:xfrm>
          <a:prstGeom prst="rect">
            <a:avLst/>
          </a:prstGeom>
          <a:noFill/>
          <a:ln>
            <a:noFill/>
          </a:ln>
        </p:spPr>
        <p:txBody>
          <a:bodyPr anchorCtr="0" anchor="t" bIns="34625" lIns="69275" spcFirstLastPara="1" rIns="69275" wrap="square" tIns="34625">
            <a:noAutofit/>
          </a:bodyPr>
          <a:lstStyle/>
          <a:p>
            <a:pPr indent="0" lvl="0" marL="0" rtl="0" algn="l">
              <a:lnSpc>
                <a:spcPct val="100000"/>
              </a:lnSpc>
              <a:spcBef>
                <a:spcPts val="300"/>
              </a:spcBef>
              <a:spcAft>
                <a:spcPts val="0"/>
              </a:spcAft>
              <a:buSzPts val="2400"/>
              <a:buNone/>
            </a:pPr>
            <a:r>
              <a:rPr lang="en" sz="2100"/>
              <a:t>Detailed Comparison of Candidate Technologies with Scores</a:t>
            </a:r>
            <a:endParaRPr sz="2100"/>
          </a:p>
          <a:p>
            <a:pPr indent="0" lvl="0" marL="0" rtl="0" algn="l">
              <a:lnSpc>
                <a:spcPct val="100000"/>
              </a:lnSpc>
              <a:spcBef>
                <a:spcPts val="300"/>
              </a:spcBef>
              <a:spcAft>
                <a:spcPts val="0"/>
              </a:spcAft>
              <a:buSzPts val="2400"/>
              <a:buNone/>
            </a:pPr>
            <a:r>
              <a:rPr lang="en" sz="1600" u="sng">
                <a:solidFill>
                  <a:schemeClr val="hlink"/>
                </a:solidFill>
                <a:hlinkClick r:id="rId3"/>
              </a:rPr>
              <a:t>https://docs.google.com/spreadsheets/d/1x698Rf5W1V41rojdvgnethT3V096H3K0/edit?usp=sharing&amp;ouid=102247705965510237251&amp;rtpof=true&amp;sd=true</a:t>
            </a:r>
            <a:r>
              <a:rPr lang="en" sz="1600"/>
              <a:t> </a:t>
            </a:r>
            <a:endParaRPr sz="1600"/>
          </a:p>
          <a:p>
            <a:pPr indent="0" lvl="0" marL="0" rtl="0" algn="l">
              <a:lnSpc>
                <a:spcPct val="100000"/>
              </a:lnSpc>
              <a:spcBef>
                <a:spcPts val="300"/>
              </a:spcBef>
              <a:spcAft>
                <a:spcPts val="0"/>
              </a:spcAft>
              <a:buSzPts val="2400"/>
              <a:buNone/>
            </a:pPr>
            <a:r>
              <a:t/>
            </a:r>
            <a:endParaRPr sz="2100"/>
          </a:p>
          <a:p>
            <a:pPr indent="0" lvl="0" marL="0" rtl="0" algn="l">
              <a:lnSpc>
                <a:spcPct val="100000"/>
              </a:lnSpc>
              <a:spcBef>
                <a:spcPts val="300"/>
              </a:spcBef>
              <a:spcAft>
                <a:spcPts val="0"/>
              </a:spcAft>
              <a:buSzPts val="2400"/>
              <a:buNone/>
            </a:pPr>
            <a:r>
              <a:rPr lang="en" sz="2100"/>
              <a:t>Nucleus Requirements</a:t>
            </a:r>
            <a:endParaRPr sz="2100"/>
          </a:p>
          <a:p>
            <a:pPr indent="0" lvl="0" marL="0" rtl="0" algn="l">
              <a:lnSpc>
                <a:spcPct val="100000"/>
              </a:lnSpc>
              <a:spcBef>
                <a:spcPts val="300"/>
              </a:spcBef>
              <a:spcAft>
                <a:spcPts val="0"/>
              </a:spcAft>
              <a:buSzPts val="2400"/>
              <a:buNone/>
            </a:pPr>
            <a:r>
              <a:rPr lang="en" sz="1700" u="sng">
                <a:solidFill>
                  <a:schemeClr val="hlink"/>
                </a:solidFill>
                <a:hlinkClick r:id="rId4"/>
              </a:rPr>
              <a:t>https://github.com/NASA-PDS/nucleus/blob/main/docs/requirements/REQUIREMENTS.md</a:t>
            </a:r>
            <a:r>
              <a:rPr lang="en" sz="1700"/>
              <a:t> </a:t>
            </a:r>
            <a:endParaRPr sz="1700"/>
          </a:p>
          <a:p>
            <a:pPr indent="0" lvl="0" marL="0" rtl="0" algn="l">
              <a:lnSpc>
                <a:spcPct val="100000"/>
              </a:lnSpc>
              <a:spcBef>
                <a:spcPts val="300"/>
              </a:spcBef>
              <a:spcAft>
                <a:spcPts val="0"/>
              </a:spcAft>
              <a:buSzPts val="2400"/>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PDS Nucleus - Requirement Analysis </a:t>
            </a:r>
            <a:endParaRPr/>
          </a:p>
        </p:txBody>
      </p:sp>
      <p:sp>
        <p:nvSpPr>
          <p:cNvPr id="97" name="Google Shape;97;p3"/>
          <p:cNvSpPr txBox="1"/>
          <p:nvPr>
            <p:ph idx="1" type="body"/>
          </p:nvPr>
        </p:nvSpPr>
        <p:spPr>
          <a:xfrm>
            <a:off x="457875" y="1200417"/>
            <a:ext cx="8228400" cy="696900"/>
          </a:xfrm>
          <a:prstGeom prst="rect">
            <a:avLst/>
          </a:prstGeom>
          <a:noFill/>
          <a:ln>
            <a:noFill/>
          </a:ln>
        </p:spPr>
        <p:txBody>
          <a:bodyPr anchorCtr="0" anchor="t" bIns="34625" lIns="69275" spcFirstLastPara="1" rIns="69275" wrap="square" tIns="34625">
            <a:noAutofit/>
          </a:bodyPr>
          <a:lstStyle/>
          <a:p>
            <a:pPr indent="-336550" lvl="0" marL="457200" rtl="0" algn="l">
              <a:lnSpc>
                <a:spcPct val="100000"/>
              </a:lnSpc>
              <a:spcBef>
                <a:spcPts val="300"/>
              </a:spcBef>
              <a:spcAft>
                <a:spcPts val="0"/>
              </a:spcAft>
              <a:buSzPts val="1700"/>
              <a:buFont typeface="Roboto"/>
              <a:buChar char="●"/>
            </a:pPr>
            <a:r>
              <a:rPr b="1" lang="en" sz="1700">
                <a:latin typeface="Roboto"/>
                <a:ea typeface="Roboto"/>
                <a:cs typeface="Roboto"/>
                <a:sym typeface="Roboto"/>
              </a:rPr>
              <a:t>High-level requirements of Nucleus were identified and documented at</a:t>
            </a:r>
            <a:endParaRPr b="1" sz="1700">
              <a:latin typeface="Roboto"/>
              <a:ea typeface="Roboto"/>
              <a:cs typeface="Roboto"/>
              <a:sym typeface="Roboto"/>
            </a:endParaRPr>
          </a:p>
          <a:p>
            <a:pPr indent="0" lvl="0" marL="457200" rtl="0" algn="l">
              <a:lnSpc>
                <a:spcPct val="100000"/>
              </a:lnSpc>
              <a:spcBef>
                <a:spcPts val="300"/>
              </a:spcBef>
              <a:spcAft>
                <a:spcPts val="0"/>
              </a:spcAft>
              <a:buSzPts val="2400"/>
              <a:buNone/>
            </a:pPr>
            <a:r>
              <a:rPr lang="en" sz="1000" u="sng">
                <a:solidFill>
                  <a:schemeClr val="hlink"/>
                </a:solidFill>
                <a:hlinkClick r:id="rId3"/>
              </a:rPr>
              <a:t>https://github.com/NASA-PDS/nucleus/blob/main/docs/requirements/REQUIREMENTS.md</a:t>
            </a:r>
            <a:r>
              <a:rPr lang="en" sz="1000"/>
              <a:t> </a:t>
            </a:r>
            <a:endParaRPr sz="1000"/>
          </a:p>
          <a:p>
            <a:pPr indent="0" lvl="0" marL="457200" rtl="0" algn="l">
              <a:lnSpc>
                <a:spcPct val="100000"/>
              </a:lnSpc>
              <a:spcBef>
                <a:spcPts val="300"/>
              </a:spcBef>
              <a:spcAft>
                <a:spcPts val="0"/>
              </a:spcAft>
              <a:buSzPts val="2400"/>
              <a:buNone/>
            </a:pPr>
            <a:r>
              <a:t/>
            </a:r>
            <a:endParaRPr sz="1000"/>
          </a:p>
          <a:p>
            <a:pPr indent="0" lvl="0" marL="914400" rtl="0" algn="l">
              <a:lnSpc>
                <a:spcPct val="100000"/>
              </a:lnSpc>
              <a:spcBef>
                <a:spcPts val="300"/>
              </a:spcBef>
              <a:spcAft>
                <a:spcPts val="0"/>
              </a:spcAft>
              <a:buSzPts val="2400"/>
              <a:buNone/>
            </a:pPr>
            <a:r>
              <a:t/>
            </a:r>
            <a:endParaRPr sz="1000"/>
          </a:p>
        </p:txBody>
      </p:sp>
      <p:sp>
        <p:nvSpPr>
          <p:cNvPr id="98" name="Google Shape;98;p3"/>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99" name="Google Shape;99;p3"/>
          <p:cNvSpPr txBox="1"/>
          <p:nvPr/>
        </p:nvSpPr>
        <p:spPr>
          <a:xfrm>
            <a:off x="730500" y="2201400"/>
            <a:ext cx="3841500" cy="294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Data Pipeline Authoring</a:t>
            </a:r>
            <a:endParaRPr b="0" i="0" sz="1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Data Pipeline Management</a:t>
            </a:r>
            <a:endParaRPr b="0" i="0" sz="1400" u="none" cap="none" strike="noStrike">
              <a:solidFill>
                <a:srgbClr val="000000"/>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Data Pipeline Execution</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ETL Operations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Data Pipeline Lifecycle Management</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Data Pipeline Triggers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REST based Application Programming Interface (API)</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000000"/>
              </a:buClr>
              <a:buSzPts val="1400"/>
              <a:buFont typeface="Calibri"/>
              <a:buChar char="●"/>
            </a:pPr>
            <a:r>
              <a:rPr b="0" i="0" lang="en" sz="1400" u="none" cap="none" strike="noStrike">
                <a:solidFill>
                  <a:srgbClr val="000000"/>
                </a:solidFill>
                <a:latin typeface="Calibri"/>
                <a:ea typeface="Calibri"/>
                <a:cs typeface="Calibri"/>
                <a:sym typeface="Calibri"/>
              </a:rPr>
              <a:t>Command Line Interface (CLI)</a:t>
            </a:r>
            <a:endParaRPr b="0" i="0" sz="1400" u="none" cap="none" strike="noStrike">
              <a:solidFill>
                <a:srgbClr val="000000"/>
              </a:solidFill>
              <a:latin typeface="Calibri"/>
              <a:ea typeface="Calibri"/>
              <a:cs typeface="Calibri"/>
              <a:sym typeface="Calibri"/>
            </a:endParaRPr>
          </a:p>
          <a:p>
            <a:pPr indent="-323850" lvl="0" marL="457200" marR="0" rtl="0" algn="l">
              <a:lnSpc>
                <a:spcPct val="115000"/>
              </a:lnSpc>
              <a:spcBef>
                <a:spcPts val="0"/>
              </a:spcBef>
              <a:spcAft>
                <a:spcPts val="0"/>
              </a:spcAft>
              <a:buClr>
                <a:srgbClr val="24292F"/>
              </a:buClr>
              <a:buSzPts val="1500"/>
              <a:buFont typeface="Calibri"/>
              <a:buChar char="●"/>
            </a:pPr>
            <a:r>
              <a:rPr b="0" i="0" lang="en" sz="1500" u="none" cap="none" strike="noStrike">
                <a:solidFill>
                  <a:srgbClr val="24292F"/>
                </a:solidFill>
                <a:latin typeface="Calibri"/>
                <a:ea typeface="Calibri"/>
                <a:cs typeface="Calibri"/>
                <a:sym typeface="Calibri"/>
              </a:rPr>
              <a:t>Python Programming Language Support</a:t>
            </a:r>
            <a:endParaRPr b="0" i="0" sz="1500" u="none" cap="none" strike="noStrike">
              <a:solidFill>
                <a:srgbClr val="24292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sp>
        <p:nvSpPr>
          <p:cNvPr id="100" name="Google Shape;100;p3"/>
          <p:cNvSpPr txBox="1"/>
          <p:nvPr/>
        </p:nvSpPr>
        <p:spPr>
          <a:xfrm>
            <a:off x="4929075" y="2439125"/>
            <a:ext cx="4077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Roboto"/>
              <a:ea typeface="Roboto"/>
              <a:cs typeface="Roboto"/>
              <a:sym typeface="Roboto"/>
            </a:endParaRPr>
          </a:p>
        </p:txBody>
      </p:sp>
      <p:sp>
        <p:nvSpPr>
          <p:cNvPr id="101" name="Google Shape;101;p3"/>
          <p:cNvSpPr txBox="1"/>
          <p:nvPr/>
        </p:nvSpPr>
        <p:spPr>
          <a:xfrm>
            <a:off x="984325" y="1812550"/>
            <a:ext cx="3532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Calibri"/>
                <a:ea typeface="Calibri"/>
                <a:cs typeface="Calibri"/>
                <a:sym typeface="Calibri"/>
              </a:rPr>
              <a:t>Requirements Categories</a:t>
            </a:r>
            <a:endParaRPr b="1" i="0" sz="1400" u="none" cap="none" strike="noStrike">
              <a:solidFill>
                <a:srgbClr val="000000"/>
              </a:solidFill>
              <a:latin typeface="Roboto"/>
              <a:ea typeface="Roboto"/>
              <a:cs typeface="Roboto"/>
              <a:sym typeface="Roboto"/>
            </a:endParaRPr>
          </a:p>
        </p:txBody>
      </p:sp>
      <p:sp>
        <p:nvSpPr>
          <p:cNvPr id="102" name="Google Shape;102;p3"/>
          <p:cNvSpPr txBox="1"/>
          <p:nvPr/>
        </p:nvSpPr>
        <p:spPr>
          <a:xfrm>
            <a:off x="4505925" y="1973525"/>
            <a:ext cx="4380900" cy="3189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Logging and Auditing Requirements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Versioning, Backups and Restore Requirements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Notification Requirements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Scalability and Performance Requirements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Authentication and Authorization</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User, Role and Permission Management</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Platform Requirements</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NASA/JPL Internal User Community and Endorsement</a:t>
            </a:r>
            <a:endParaRPr b="0" i="0" sz="1400" u="none" cap="none" strike="noStrike">
              <a:solidFill>
                <a:srgbClr val="24292F"/>
              </a:solidFill>
              <a:latin typeface="Calibri"/>
              <a:ea typeface="Calibri"/>
              <a:cs typeface="Calibri"/>
              <a:sym typeface="Calibri"/>
            </a:endParaRPr>
          </a:p>
          <a:p>
            <a:pPr indent="-317500" lvl="0" marL="457200" marR="0" rtl="0" algn="l">
              <a:lnSpc>
                <a:spcPct val="115000"/>
              </a:lnSpc>
              <a:spcBef>
                <a:spcPts val="0"/>
              </a:spcBef>
              <a:spcAft>
                <a:spcPts val="0"/>
              </a:spcAft>
              <a:buClr>
                <a:srgbClr val="24292F"/>
              </a:buClr>
              <a:buSzPts val="1400"/>
              <a:buFont typeface="Calibri"/>
              <a:buChar char="●"/>
            </a:pPr>
            <a:r>
              <a:rPr b="0" i="0" lang="en" sz="1400" u="none" cap="none" strike="noStrike">
                <a:solidFill>
                  <a:srgbClr val="24292F"/>
                </a:solidFill>
                <a:latin typeface="Calibri"/>
                <a:ea typeface="Calibri"/>
                <a:cs typeface="Calibri"/>
                <a:sym typeface="Calibri"/>
              </a:rPr>
              <a:t>Support, Learnability and External Skill Availability</a:t>
            </a:r>
            <a:endParaRPr b="0" i="0" sz="1400" u="none" cap="none" strike="noStrike">
              <a:solidFill>
                <a:srgbClr val="24292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2db365d46b_0_0"/>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Trade Study Approach</a:t>
            </a:r>
            <a:endParaRPr/>
          </a:p>
        </p:txBody>
      </p:sp>
      <p:sp>
        <p:nvSpPr>
          <p:cNvPr id="108" name="Google Shape;108;g22db365d46b_0_0"/>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09" name="Google Shape;109;g22db365d46b_0_0"/>
          <p:cNvSpPr/>
          <p:nvPr/>
        </p:nvSpPr>
        <p:spPr>
          <a:xfrm>
            <a:off x="457867" y="1155202"/>
            <a:ext cx="1475550" cy="809460"/>
          </a:xfrm>
          <a:prstGeom prst="flowChartDocument">
            <a:avLst/>
          </a:prstGeom>
          <a:solidFill>
            <a:srgbClr val="D8D8D8"/>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Nucleus High-level Requirements</a:t>
            </a:r>
            <a:endParaRPr b="1" i="0" sz="1100" u="none" cap="none" strike="noStrike">
              <a:solidFill>
                <a:srgbClr val="434343"/>
              </a:solidFill>
              <a:latin typeface="Arial"/>
              <a:ea typeface="Arial"/>
              <a:cs typeface="Arial"/>
              <a:sym typeface="Arial"/>
            </a:endParaRPr>
          </a:p>
        </p:txBody>
      </p:sp>
      <p:sp>
        <p:nvSpPr>
          <p:cNvPr id="110" name="Google Shape;110;g22db365d46b_0_0"/>
          <p:cNvSpPr/>
          <p:nvPr/>
        </p:nvSpPr>
        <p:spPr>
          <a:xfrm>
            <a:off x="457875" y="3330625"/>
            <a:ext cx="1871900" cy="1129900"/>
          </a:xfrm>
          <a:prstGeom prst="flowChartInputOutput">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Candidate Technologies/ Products</a:t>
            </a:r>
            <a:endParaRPr b="1" i="0" sz="1100" u="none" cap="none" strike="noStrike">
              <a:solidFill>
                <a:srgbClr val="434343"/>
              </a:solidFill>
              <a:latin typeface="Arial"/>
              <a:ea typeface="Arial"/>
              <a:cs typeface="Arial"/>
              <a:sym typeface="Arial"/>
            </a:endParaRPr>
          </a:p>
        </p:txBody>
      </p:sp>
      <p:sp>
        <p:nvSpPr>
          <p:cNvPr id="111" name="Google Shape;111;g22db365d46b_0_0"/>
          <p:cNvSpPr/>
          <p:nvPr/>
        </p:nvSpPr>
        <p:spPr>
          <a:xfrm>
            <a:off x="2329775" y="19646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1) Elimination Process</a:t>
            </a:r>
            <a:endParaRPr b="1" i="0" sz="1100" u="none" cap="none" strike="noStrike">
              <a:solidFill>
                <a:srgbClr val="434343"/>
              </a:solidFill>
              <a:latin typeface="Arial"/>
              <a:ea typeface="Arial"/>
              <a:cs typeface="Arial"/>
              <a:sym typeface="Arial"/>
            </a:endParaRPr>
          </a:p>
        </p:txBody>
      </p:sp>
      <p:cxnSp>
        <p:nvCxnSpPr>
          <p:cNvPr id="112" name="Google Shape;112;g22db365d46b_0_0"/>
          <p:cNvCxnSpPr>
            <a:stCxn id="109" idx="3"/>
            <a:endCxn id="111" idx="0"/>
          </p:cNvCxnSpPr>
          <p:nvPr/>
        </p:nvCxnSpPr>
        <p:spPr>
          <a:xfrm>
            <a:off x="1933417" y="1559932"/>
            <a:ext cx="1167900" cy="404700"/>
          </a:xfrm>
          <a:prstGeom prst="bentConnector2">
            <a:avLst/>
          </a:prstGeom>
          <a:noFill/>
          <a:ln cap="flat" cmpd="sng" w="9525">
            <a:solidFill>
              <a:srgbClr val="980000"/>
            </a:solidFill>
            <a:prstDash val="solid"/>
            <a:round/>
            <a:headEnd len="sm" w="sm" type="none"/>
            <a:tailEnd len="med" w="med" type="triangle"/>
          </a:ln>
        </p:spPr>
      </p:cxnSp>
      <p:cxnSp>
        <p:nvCxnSpPr>
          <p:cNvPr id="113" name="Google Shape;113;g22db365d46b_0_0"/>
          <p:cNvCxnSpPr>
            <a:stCxn id="110" idx="5"/>
            <a:endCxn id="111" idx="2"/>
          </p:cNvCxnSpPr>
          <p:nvPr/>
        </p:nvCxnSpPr>
        <p:spPr>
          <a:xfrm flipH="1" rot="10800000">
            <a:off x="2142585" y="2976375"/>
            <a:ext cx="958800" cy="919200"/>
          </a:xfrm>
          <a:prstGeom prst="bentConnector2">
            <a:avLst/>
          </a:prstGeom>
          <a:noFill/>
          <a:ln cap="flat" cmpd="sng" w="9525">
            <a:solidFill>
              <a:srgbClr val="980000"/>
            </a:solidFill>
            <a:prstDash val="solid"/>
            <a:round/>
            <a:headEnd len="sm" w="sm" type="none"/>
            <a:tailEnd len="med" w="med" type="triangle"/>
          </a:ln>
        </p:spPr>
      </p:cxnSp>
      <p:sp>
        <p:nvSpPr>
          <p:cNvPr id="114" name="Google Shape;114;g22db365d46b_0_0"/>
          <p:cNvSpPr/>
          <p:nvPr/>
        </p:nvSpPr>
        <p:spPr>
          <a:xfrm>
            <a:off x="4815275" y="19649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2) Detailed Comparison</a:t>
            </a:r>
            <a:endParaRPr b="1" i="0" sz="1100" u="none" cap="none" strike="noStrike">
              <a:solidFill>
                <a:srgbClr val="434343"/>
              </a:solidFill>
              <a:latin typeface="Arial"/>
              <a:ea typeface="Arial"/>
              <a:cs typeface="Arial"/>
              <a:sym typeface="Arial"/>
            </a:endParaRPr>
          </a:p>
        </p:txBody>
      </p:sp>
      <p:sp>
        <p:nvSpPr>
          <p:cNvPr id="115" name="Google Shape;115;g22db365d46b_0_0"/>
          <p:cNvSpPr/>
          <p:nvPr/>
        </p:nvSpPr>
        <p:spPr>
          <a:xfrm>
            <a:off x="7084075" y="1964650"/>
            <a:ext cx="1543050" cy="1011850"/>
          </a:xfrm>
          <a:prstGeom prst="flowChartProcess">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3) Proof of Concept Prototypes</a:t>
            </a:r>
            <a:endParaRPr b="1" i="0" sz="1100" u="none" cap="none" strike="noStrike">
              <a:solidFill>
                <a:srgbClr val="434343"/>
              </a:solidFill>
              <a:latin typeface="Arial"/>
              <a:ea typeface="Arial"/>
              <a:cs typeface="Arial"/>
              <a:sym typeface="Arial"/>
            </a:endParaRPr>
          </a:p>
        </p:txBody>
      </p:sp>
      <p:sp>
        <p:nvSpPr>
          <p:cNvPr id="116" name="Google Shape;116;g22db365d46b_0_0"/>
          <p:cNvSpPr/>
          <p:nvPr/>
        </p:nvSpPr>
        <p:spPr>
          <a:xfrm>
            <a:off x="7117525" y="3820325"/>
            <a:ext cx="1475550" cy="809460"/>
          </a:xfrm>
          <a:prstGeom prst="flowChartDocument">
            <a:avLst/>
          </a:prstGeom>
          <a:solidFill>
            <a:srgbClr val="FFF2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Final Selection</a:t>
            </a:r>
            <a:endParaRPr b="1" i="0" sz="1100" u="none" cap="none" strike="noStrike">
              <a:solidFill>
                <a:srgbClr val="434343"/>
              </a:solidFill>
              <a:latin typeface="Arial"/>
              <a:ea typeface="Arial"/>
              <a:cs typeface="Arial"/>
              <a:sym typeface="Arial"/>
            </a:endParaRPr>
          </a:p>
        </p:txBody>
      </p:sp>
      <p:cxnSp>
        <p:nvCxnSpPr>
          <p:cNvPr id="117" name="Google Shape;117;g22db365d46b_0_0"/>
          <p:cNvCxnSpPr>
            <a:stCxn id="111" idx="3"/>
            <a:endCxn id="114" idx="1"/>
          </p:cNvCxnSpPr>
          <p:nvPr/>
        </p:nvCxnSpPr>
        <p:spPr>
          <a:xfrm>
            <a:off x="3872825" y="2470575"/>
            <a:ext cx="942600" cy="600"/>
          </a:xfrm>
          <a:prstGeom prst="bentConnector3">
            <a:avLst>
              <a:gd fmla="val 49992" name="adj1"/>
            </a:avLst>
          </a:prstGeom>
          <a:noFill/>
          <a:ln cap="flat" cmpd="sng" w="9525">
            <a:solidFill>
              <a:srgbClr val="980000"/>
            </a:solidFill>
            <a:prstDash val="solid"/>
            <a:round/>
            <a:headEnd len="sm" w="sm" type="none"/>
            <a:tailEnd len="med" w="med" type="triangle"/>
          </a:ln>
        </p:spPr>
      </p:cxnSp>
      <p:cxnSp>
        <p:nvCxnSpPr>
          <p:cNvPr id="118" name="Google Shape;118;g22db365d46b_0_0"/>
          <p:cNvCxnSpPr>
            <a:stCxn id="114" idx="3"/>
            <a:endCxn id="115" idx="1"/>
          </p:cNvCxnSpPr>
          <p:nvPr/>
        </p:nvCxnSpPr>
        <p:spPr>
          <a:xfrm>
            <a:off x="6358325" y="2470875"/>
            <a:ext cx="725700" cy="600"/>
          </a:xfrm>
          <a:prstGeom prst="bentConnector3">
            <a:avLst>
              <a:gd fmla="val 50003" name="adj1"/>
            </a:avLst>
          </a:prstGeom>
          <a:noFill/>
          <a:ln cap="flat" cmpd="sng" w="9525">
            <a:solidFill>
              <a:srgbClr val="980000"/>
            </a:solidFill>
            <a:prstDash val="solid"/>
            <a:round/>
            <a:headEnd len="sm" w="sm" type="none"/>
            <a:tailEnd len="med" w="med" type="triangle"/>
          </a:ln>
        </p:spPr>
      </p:cxnSp>
      <p:cxnSp>
        <p:nvCxnSpPr>
          <p:cNvPr id="119" name="Google Shape;119;g22db365d46b_0_0"/>
          <p:cNvCxnSpPr>
            <a:stCxn id="115" idx="2"/>
            <a:endCxn id="116" idx="0"/>
          </p:cNvCxnSpPr>
          <p:nvPr/>
        </p:nvCxnSpPr>
        <p:spPr>
          <a:xfrm flipH="1" rot="-5400000">
            <a:off x="7433950" y="3398150"/>
            <a:ext cx="843900" cy="600"/>
          </a:xfrm>
          <a:prstGeom prst="bentConnector3">
            <a:avLst>
              <a:gd fmla="val 49996" name="adj1"/>
            </a:avLst>
          </a:prstGeom>
          <a:noFill/>
          <a:ln cap="flat" cmpd="sng" w="9525">
            <a:solidFill>
              <a:srgbClr val="980000"/>
            </a:solidFill>
            <a:prstDash val="solid"/>
            <a:round/>
            <a:headEnd len="sm" w="sm" type="none"/>
            <a:tailEnd len="med" w="med" type="triangle"/>
          </a:ln>
        </p:spPr>
      </p:cxnSp>
      <p:sp>
        <p:nvSpPr>
          <p:cNvPr id="120" name="Google Shape;120;g22db365d46b_0_0"/>
          <p:cNvSpPr txBox="1"/>
          <p:nvPr/>
        </p:nvSpPr>
        <p:spPr>
          <a:xfrm>
            <a:off x="3905675" y="2036975"/>
            <a:ext cx="876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Shortlisted Products</a:t>
            </a:r>
            <a:endParaRPr b="1" i="0" sz="1000" u="none" cap="none" strike="noStrike">
              <a:solidFill>
                <a:srgbClr val="980000"/>
              </a:solidFill>
              <a:latin typeface="Roboto"/>
              <a:ea typeface="Roboto"/>
              <a:cs typeface="Roboto"/>
              <a:sym typeface="Roboto"/>
            </a:endParaRPr>
          </a:p>
        </p:txBody>
      </p:sp>
      <p:sp>
        <p:nvSpPr>
          <p:cNvPr id="121" name="Google Shape;121;g22db365d46b_0_0"/>
          <p:cNvSpPr txBox="1"/>
          <p:nvPr/>
        </p:nvSpPr>
        <p:spPr>
          <a:xfrm>
            <a:off x="6282725" y="2113925"/>
            <a:ext cx="876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Finalists</a:t>
            </a:r>
            <a:endParaRPr b="1" i="0" sz="1000" u="none" cap="none" strike="noStrike">
              <a:solidFill>
                <a:srgbClr val="98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Candidate Technologies </a:t>
            </a:r>
            <a:endParaRPr/>
          </a:p>
        </p:txBody>
      </p:sp>
      <p:graphicFrame>
        <p:nvGraphicFramePr>
          <p:cNvPr id="127" name="Google Shape;127;p5"/>
          <p:cNvGraphicFramePr/>
          <p:nvPr/>
        </p:nvGraphicFramePr>
        <p:xfrm>
          <a:off x="578338" y="914775"/>
          <a:ext cx="3000000" cy="3000000"/>
        </p:xfrm>
        <a:graphic>
          <a:graphicData uri="http://schemas.openxmlformats.org/drawingml/2006/table">
            <a:tbl>
              <a:tblPr>
                <a:noFill/>
                <a:tableStyleId>{E185EE5A-44EE-462F-80D1-772AAD5DA556}</a:tableStyleId>
              </a:tblPr>
              <a:tblGrid>
                <a:gridCol w="321700"/>
                <a:gridCol w="1819450"/>
                <a:gridCol w="2222100"/>
                <a:gridCol w="1100350"/>
                <a:gridCol w="1500000"/>
                <a:gridCol w="772250"/>
              </a:tblGrid>
              <a:tr h="6018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Candidate Product/Technology</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Related URL</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Main Contributor(s)</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License</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Selected for the Detailed Comparison?</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4099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1</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CWS (Common Workflow Services)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3"/>
                        </a:rPr>
                        <a:t>https://wiki.jpl.nasa.gov/display/cws/Introduction</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NASA JPL</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Yes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3551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2</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KDP (Kubernetes Does Pipelines)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4"/>
                        </a:rPr>
                        <a:t>https://github.com/NASA-PDS/kdp</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NASA JPL</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6950">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3</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Camunda Community Edition</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5"/>
                        </a:rPr>
                        <a:t>https://camunda.com/download/</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Camunda</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Mainly Apache-2.0 License and MIT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Yes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33262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4</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Talend Open Studio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Talend</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 and GPLv2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10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5</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ETL via Jenkins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6"/>
                        </a:rPr>
                        <a:t>https://techblog.livongo.com/jenkins-etl/</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Jenkins Developer Community</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MIT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3800">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6</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Bonobo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7"/>
                        </a:rPr>
                        <a:t>https://www.bonobo-project.org/</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Bonobo Developer Community</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8" name="Google Shape;128;p5"/>
          <p:cNvSpPr txBox="1"/>
          <p:nvPr/>
        </p:nvSpPr>
        <p:spPr>
          <a:xfrm>
            <a:off x="334200" y="4577700"/>
            <a:ext cx="8475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Reference with Justifications: </a:t>
            </a:r>
            <a:r>
              <a:rPr lang="en" sz="900" u="sng">
                <a:solidFill>
                  <a:schemeClr val="hlink"/>
                </a:solidFill>
                <a:hlinkClick r:id="rId8"/>
              </a:rPr>
              <a:t>https://docs.google.com/spreadsheets/d/1x698Rf5W1V41rojdvgnethT3V096H3K0/edit#gid=1779302909</a:t>
            </a:r>
            <a:r>
              <a:rPr lang="en" sz="900"/>
              <a:t>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Candidate Technologies (contd…)</a:t>
            </a:r>
            <a:endParaRPr/>
          </a:p>
        </p:txBody>
      </p:sp>
      <p:graphicFrame>
        <p:nvGraphicFramePr>
          <p:cNvPr id="134" name="Google Shape;134;p6"/>
          <p:cNvGraphicFramePr/>
          <p:nvPr/>
        </p:nvGraphicFramePr>
        <p:xfrm>
          <a:off x="330100" y="1215450"/>
          <a:ext cx="3000000" cy="3000000"/>
        </p:xfrm>
        <a:graphic>
          <a:graphicData uri="http://schemas.openxmlformats.org/drawingml/2006/table">
            <a:tbl>
              <a:tblPr>
                <a:noFill/>
                <a:tableStyleId>{E185EE5A-44EE-462F-80D1-772AAD5DA556}</a:tableStyleId>
              </a:tblPr>
              <a:tblGrid>
                <a:gridCol w="370000"/>
                <a:gridCol w="1875325"/>
                <a:gridCol w="1967825"/>
                <a:gridCol w="1033950"/>
                <a:gridCol w="1430800"/>
                <a:gridCol w="1395200"/>
              </a:tblGrid>
              <a:tr h="8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Candidate Product/Technology</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Related URL</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Main Contributor(s)</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License</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b="1" lang="en" sz="1000" u="none" cap="none" strike="noStrike">
                          <a:latin typeface="Calibri"/>
                          <a:ea typeface="Calibri"/>
                          <a:cs typeface="Calibri"/>
                          <a:sym typeface="Calibri"/>
                        </a:rPr>
                        <a:t>Selected for the Detailed Comparison?</a:t>
                      </a:r>
                      <a:endParaRPr b="1"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D8D8"/>
                    </a:solidFill>
                  </a:tcPr>
                </a:tc>
              </a:tr>
              <a:tr h="4217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7</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Luigi</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3"/>
                        </a:rPr>
                        <a:t>https://github.com/Spotify/luigi</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Spotify</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Yes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4217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8</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Taskflow</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4"/>
                        </a:rPr>
                        <a:t>https://pypi.org/project/taskflow/</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openstack</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5875">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9</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 Airflow</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5"/>
                        </a:rPr>
                        <a:t>https://airflow.apache.org/</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Airbnb, Apache Software Foundation</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Yes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100000">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10</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Pinball</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6"/>
                        </a:rPr>
                        <a:t>https://github.com/Pinterest/pinball</a:t>
                      </a:r>
                      <a:endParaRPr sz="1000" u="sng" cap="none" strike="noStrike">
                        <a:solidFill>
                          <a:schemeClr val="hlink"/>
                        </a:solidFill>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Pinterest</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Apache-2.0 License</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No</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marR="0" rtl="0" algn="r">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11</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Cumulus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sng" cap="none" strike="noStrike">
                          <a:solidFill>
                            <a:schemeClr val="hlink"/>
                          </a:solidFill>
                          <a:latin typeface="Calibri"/>
                          <a:ea typeface="Calibri"/>
                          <a:cs typeface="Calibri"/>
                          <a:sym typeface="Calibri"/>
                          <a:hlinkClick r:id="rId7"/>
                        </a:rPr>
                        <a:t>https://github.com/nasa/cumulus</a:t>
                      </a:r>
                      <a:r>
                        <a:rPr lang="en" sz="1000" u="none" cap="none" strike="noStrike">
                          <a:latin typeface="Calibri"/>
                          <a:ea typeface="Calibri"/>
                          <a:cs typeface="Calibri"/>
                          <a:sym typeface="Calibri"/>
                        </a:rPr>
                        <a:t> </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NASA</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highlight>
                            <a:srgbClr val="FFFFFF"/>
                          </a:highlight>
                        </a:rPr>
                        <a:t>Apache-2.0 License </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Calibri"/>
                          <a:ea typeface="Calibri"/>
                          <a:cs typeface="Calibri"/>
                          <a:sym typeface="Calibri"/>
                        </a:rPr>
                        <a:t>Yes</a:t>
                      </a:r>
                      <a:endParaRPr sz="1000" u="none" cap="none" strike="noStrike">
                        <a:latin typeface="Calibri"/>
                        <a:ea typeface="Calibri"/>
                        <a:cs typeface="Calibri"/>
                        <a:sym typeface="Calibri"/>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bl>
          </a:graphicData>
        </a:graphic>
      </p:graphicFrame>
      <p:sp>
        <p:nvSpPr>
          <p:cNvPr id="135" name="Google Shape;135;p6"/>
          <p:cNvSpPr txBox="1"/>
          <p:nvPr/>
        </p:nvSpPr>
        <p:spPr>
          <a:xfrm>
            <a:off x="334275" y="4527900"/>
            <a:ext cx="8475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Reference with Justifications: </a:t>
            </a:r>
            <a:r>
              <a:rPr lang="en" sz="900" u="sng">
                <a:solidFill>
                  <a:schemeClr val="hlink"/>
                </a:solidFill>
                <a:hlinkClick r:id="rId8"/>
              </a:rPr>
              <a:t>https://docs.google.com/spreadsheets/d/1x698Rf5W1V41rojdvgnethT3V096H3K0/edit#gid=1779302909</a:t>
            </a:r>
            <a:r>
              <a:rPr lang="en" sz="900" u="none">
                <a:solidFill>
                  <a:srgbClr val="000000"/>
                </a:solidFill>
              </a:rPr>
              <a:t> </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457794" y="56658"/>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Summary of Product Comparison</a:t>
            </a:r>
            <a:endParaRPr/>
          </a:p>
        </p:txBody>
      </p:sp>
      <p:sp>
        <p:nvSpPr>
          <p:cNvPr id="141" name="Google Shape;141;p7"/>
          <p:cNvSpPr txBox="1"/>
          <p:nvPr/>
        </p:nvSpPr>
        <p:spPr>
          <a:xfrm>
            <a:off x="249975" y="4603775"/>
            <a:ext cx="8475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Arial"/>
                <a:ea typeface="Arial"/>
                <a:cs typeface="Arial"/>
                <a:sym typeface="Arial"/>
              </a:rPr>
              <a:t>Reference: </a:t>
            </a:r>
            <a:r>
              <a:rPr lang="en" sz="600" u="sng">
                <a:solidFill>
                  <a:schemeClr val="hlink"/>
                </a:solidFill>
                <a:hlinkClick r:id="rId3"/>
              </a:rPr>
              <a:t>https://docs.google.com/spreadsheets/d/1x698Rf5W1V41rojdvgnethT3V096H3K0/edit#gid=1635527306</a:t>
            </a:r>
            <a:r>
              <a:rPr lang="en" sz="600" u="none">
                <a:solidFill>
                  <a:srgbClr val="000000"/>
                </a:solidFill>
              </a:rPr>
              <a:t> </a:t>
            </a:r>
            <a:endParaRPr b="1" i="0" sz="600" u="none" cap="none" strike="noStrike">
              <a:solidFill>
                <a:srgbClr val="000000"/>
              </a:solidFill>
              <a:latin typeface="Arial"/>
              <a:ea typeface="Arial"/>
              <a:cs typeface="Arial"/>
              <a:sym typeface="Arial"/>
            </a:endParaRPr>
          </a:p>
        </p:txBody>
      </p:sp>
      <p:pic>
        <p:nvPicPr>
          <p:cNvPr id="142" name="Google Shape;142;p7"/>
          <p:cNvPicPr preferRelativeResize="0"/>
          <p:nvPr/>
        </p:nvPicPr>
        <p:blipFill rotWithShape="1">
          <a:blip r:embed="rId4">
            <a:alphaModFix/>
          </a:blip>
          <a:srcRect b="0" l="0" r="0" t="0"/>
          <a:stretch/>
        </p:blipFill>
        <p:spPr>
          <a:xfrm>
            <a:off x="532225" y="804675"/>
            <a:ext cx="7475927" cy="382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457869" y="205383"/>
            <a:ext cx="8228400" cy="857400"/>
          </a:xfrm>
          <a:prstGeom prst="rect">
            <a:avLst/>
          </a:prstGeom>
          <a:noFill/>
          <a:ln>
            <a:noFill/>
          </a:ln>
        </p:spPr>
        <p:txBody>
          <a:bodyPr anchorCtr="0" anchor="ctr" bIns="34625" lIns="69275" spcFirstLastPara="1" rIns="69275" wrap="square" tIns="34625">
            <a:noAutofit/>
          </a:bodyPr>
          <a:lstStyle/>
          <a:p>
            <a:pPr indent="0" lvl="0" marL="0" rtl="0" algn="l">
              <a:lnSpc>
                <a:spcPct val="100000"/>
              </a:lnSpc>
              <a:spcBef>
                <a:spcPts val="500"/>
              </a:spcBef>
              <a:spcAft>
                <a:spcPts val="0"/>
              </a:spcAft>
              <a:buSzPts val="3600"/>
              <a:buNone/>
            </a:pPr>
            <a:r>
              <a:rPr b="1" lang="en" sz="2700">
                <a:latin typeface="Roboto"/>
                <a:ea typeface="Roboto"/>
                <a:cs typeface="Roboto"/>
                <a:sym typeface="Roboto"/>
              </a:rPr>
              <a:t>Next Steps</a:t>
            </a:r>
            <a:endParaRPr/>
          </a:p>
        </p:txBody>
      </p:sp>
      <p:sp>
        <p:nvSpPr>
          <p:cNvPr id="148" name="Google Shape;148;p8"/>
          <p:cNvSpPr txBox="1"/>
          <p:nvPr>
            <p:ph idx="12" type="sldNum"/>
          </p:nvPr>
        </p:nvSpPr>
        <p:spPr>
          <a:xfrm>
            <a:off x="8512189" y="4826276"/>
            <a:ext cx="631800" cy="293400"/>
          </a:xfrm>
          <a:prstGeom prst="rect">
            <a:avLst/>
          </a:prstGeom>
          <a:noFill/>
          <a:ln>
            <a:noFill/>
          </a:ln>
        </p:spPr>
        <p:txBody>
          <a:bodyPr anchorCtr="0" anchor="ctr" bIns="36725" lIns="73475" spcFirstLastPara="1" rIns="73475" wrap="square" tIns="367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49" name="Google Shape;149;p8"/>
          <p:cNvSpPr/>
          <p:nvPr/>
        </p:nvSpPr>
        <p:spPr>
          <a:xfrm>
            <a:off x="457867" y="1155202"/>
            <a:ext cx="1475550" cy="809460"/>
          </a:xfrm>
          <a:prstGeom prst="flowChartDocument">
            <a:avLst/>
          </a:prstGeom>
          <a:solidFill>
            <a:srgbClr val="CCCC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Nucleus High-level Requirements</a:t>
            </a:r>
            <a:endParaRPr b="1" i="0" sz="1100" u="none" cap="none" strike="noStrike">
              <a:solidFill>
                <a:srgbClr val="434343"/>
              </a:solidFill>
              <a:latin typeface="Arial"/>
              <a:ea typeface="Arial"/>
              <a:cs typeface="Arial"/>
              <a:sym typeface="Arial"/>
            </a:endParaRPr>
          </a:p>
        </p:txBody>
      </p:sp>
      <p:sp>
        <p:nvSpPr>
          <p:cNvPr id="150" name="Google Shape;150;p8"/>
          <p:cNvSpPr/>
          <p:nvPr/>
        </p:nvSpPr>
        <p:spPr>
          <a:xfrm>
            <a:off x="457875" y="3330625"/>
            <a:ext cx="1871900" cy="1129900"/>
          </a:xfrm>
          <a:prstGeom prst="flowChartInputOutput">
            <a:avLst/>
          </a:prstGeom>
          <a:solidFill>
            <a:srgbClr val="CCCC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Candidate Technologies/ Products</a:t>
            </a:r>
            <a:endParaRPr b="1" i="0" sz="1100" u="none" cap="none" strike="noStrike">
              <a:solidFill>
                <a:srgbClr val="434343"/>
              </a:solidFill>
              <a:latin typeface="Arial"/>
              <a:ea typeface="Arial"/>
              <a:cs typeface="Arial"/>
              <a:sym typeface="Arial"/>
            </a:endParaRPr>
          </a:p>
        </p:txBody>
      </p:sp>
      <p:sp>
        <p:nvSpPr>
          <p:cNvPr id="151" name="Google Shape;151;p8"/>
          <p:cNvSpPr/>
          <p:nvPr/>
        </p:nvSpPr>
        <p:spPr>
          <a:xfrm>
            <a:off x="2329775" y="1964650"/>
            <a:ext cx="1543050" cy="1011850"/>
          </a:xfrm>
          <a:prstGeom prst="flowChartProcess">
            <a:avLst/>
          </a:prstGeom>
          <a:solidFill>
            <a:srgbClr val="CCCC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1) Elimination Process</a:t>
            </a:r>
            <a:endParaRPr b="1" i="0" sz="1100" u="none" cap="none" strike="noStrike">
              <a:solidFill>
                <a:srgbClr val="434343"/>
              </a:solidFill>
              <a:latin typeface="Arial"/>
              <a:ea typeface="Arial"/>
              <a:cs typeface="Arial"/>
              <a:sym typeface="Arial"/>
            </a:endParaRPr>
          </a:p>
        </p:txBody>
      </p:sp>
      <p:cxnSp>
        <p:nvCxnSpPr>
          <p:cNvPr id="152" name="Google Shape;152;p8"/>
          <p:cNvCxnSpPr>
            <a:stCxn id="149" idx="3"/>
            <a:endCxn id="151" idx="0"/>
          </p:cNvCxnSpPr>
          <p:nvPr/>
        </p:nvCxnSpPr>
        <p:spPr>
          <a:xfrm>
            <a:off x="1933417" y="1559932"/>
            <a:ext cx="1167900" cy="404700"/>
          </a:xfrm>
          <a:prstGeom prst="bentConnector2">
            <a:avLst/>
          </a:prstGeom>
          <a:noFill/>
          <a:ln cap="flat" cmpd="sng" w="9525">
            <a:solidFill>
              <a:srgbClr val="980000"/>
            </a:solidFill>
            <a:prstDash val="solid"/>
            <a:round/>
            <a:headEnd len="sm" w="sm" type="none"/>
            <a:tailEnd len="med" w="med" type="triangle"/>
          </a:ln>
        </p:spPr>
      </p:cxnSp>
      <p:cxnSp>
        <p:nvCxnSpPr>
          <p:cNvPr id="153" name="Google Shape;153;p8"/>
          <p:cNvCxnSpPr>
            <a:stCxn id="150" idx="5"/>
            <a:endCxn id="151" idx="2"/>
          </p:cNvCxnSpPr>
          <p:nvPr/>
        </p:nvCxnSpPr>
        <p:spPr>
          <a:xfrm flipH="1" rot="10800000">
            <a:off x="2142585" y="2976375"/>
            <a:ext cx="958800" cy="919200"/>
          </a:xfrm>
          <a:prstGeom prst="bentConnector2">
            <a:avLst/>
          </a:prstGeom>
          <a:noFill/>
          <a:ln cap="flat" cmpd="sng" w="9525">
            <a:solidFill>
              <a:srgbClr val="980000"/>
            </a:solidFill>
            <a:prstDash val="solid"/>
            <a:round/>
            <a:headEnd len="sm" w="sm" type="none"/>
            <a:tailEnd len="med" w="med" type="triangle"/>
          </a:ln>
        </p:spPr>
      </p:cxnSp>
      <p:sp>
        <p:nvSpPr>
          <p:cNvPr id="154" name="Google Shape;154;p8"/>
          <p:cNvSpPr/>
          <p:nvPr/>
        </p:nvSpPr>
        <p:spPr>
          <a:xfrm>
            <a:off x="4815275" y="1964950"/>
            <a:ext cx="1543050" cy="1011850"/>
          </a:xfrm>
          <a:prstGeom prst="flowChartProcess">
            <a:avLst/>
          </a:prstGeom>
          <a:solidFill>
            <a:srgbClr val="CCCCCC"/>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2) Detailed Comparison</a:t>
            </a:r>
            <a:endParaRPr b="1" i="0" sz="1100" u="none" cap="none" strike="noStrike">
              <a:solidFill>
                <a:srgbClr val="434343"/>
              </a:solidFill>
              <a:latin typeface="Arial"/>
              <a:ea typeface="Arial"/>
              <a:cs typeface="Arial"/>
              <a:sym typeface="Arial"/>
            </a:endParaRPr>
          </a:p>
        </p:txBody>
      </p:sp>
      <p:sp>
        <p:nvSpPr>
          <p:cNvPr id="155" name="Google Shape;155;p8"/>
          <p:cNvSpPr/>
          <p:nvPr/>
        </p:nvSpPr>
        <p:spPr>
          <a:xfrm>
            <a:off x="7084075" y="1964650"/>
            <a:ext cx="1543050" cy="1011850"/>
          </a:xfrm>
          <a:prstGeom prst="flowChartProcess">
            <a:avLst/>
          </a:prstGeom>
          <a:solidFill>
            <a:srgbClr val="C9DAF8"/>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3) Proof of Concept Prototypes</a:t>
            </a:r>
            <a:endParaRPr b="1" i="0" sz="1100" u="none" cap="none" strike="noStrike">
              <a:solidFill>
                <a:srgbClr val="434343"/>
              </a:solidFill>
              <a:latin typeface="Arial"/>
              <a:ea typeface="Arial"/>
              <a:cs typeface="Arial"/>
              <a:sym typeface="Arial"/>
            </a:endParaRPr>
          </a:p>
        </p:txBody>
      </p:sp>
      <p:sp>
        <p:nvSpPr>
          <p:cNvPr id="156" name="Google Shape;156;p8"/>
          <p:cNvSpPr/>
          <p:nvPr/>
        </p:nvSpPr>
        <p:spPr>
          <a:xfrm>
            <a:off x="7117525" y="3820325"/>
            <a:ext cx="1475550" cy="809460"/>
          </a:xfrm>
          <a:prstGeom prst="flowChartDocument">
            <a:avLst/>
          </a:prstGeom>
          <a:solidFill>
            <a:srgbClr val="C9DAF8"/>
          </a:solid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434343"/>
                </a:solidFill>
                <a:latin typeface="Arial"/>
                <a:ea typeface="Arial"/>
                <a:cs typeface="Arial"/>
                <a:sym typeface="Arial"/>
              </a:rPr>
              <a:t>Final Selection</a:t>
            </a:r>
            <a:endParaRPr b="1" i="0" sz="1100" u="none" cap="none" strike="noStrike">
              <a:solidFill>
                <a:srgbClr val="434343"/>
              </a:solidFill>
              <a:latin typeface="Arial"/>
              <a:ea typeface="Arial"/>
              <a:cs typeface="Arial"/>
              <a:sym typeface="Arial"/>
            </a:endParaRPr>
          </a:p>
        </p:txBody>
      </p:sp>
      <p:cxnSp>
        <p:nvCxnSpPr>
          <p:cNvPr id="157" name="Google Shape;157;p8"/>
          <p:cNvCxnSpPr>
            <a:stCxn id="151" idx="3"/>
            <a:endCxn id="154" idx="1"/>
          </p:cNvCxnSpPr>
          <p:nvPr/>
        </p:nvCxnSpPr>
        <p:spPr>
          <a:xfrm>
            <a:off x="3872825" y="2470575"/>
            <a:ext cx="942600" cy="600"/>
          </a:xfrm>
          <a:prstGeom prst="bentConnector3">
            <a:avLst>
              <a:gd fmla="val 49992" name="adj1"/>
            </a:avLst>
          </a:prstGeom>
          <a:noFill/>
          <a:ln cap="flat" cmpd="sng" w="9525">
            <a:solidFill>
              <a:srgbClr val="980000"/>
            </a:solidFill>
            <a:prstDash val="solid"/>
            <a:round/>
            <a:headEnd len="sm" w="sm" type="none"/>
            <a:tailEnd len="med" w="med" type="triangle"/>
          </a:ln>
        </p:spPr>
      </p:cxnSp>
      <p:cxnSp>
        <p:nvCxnSpPr>
          <p:cNvPr id="158" name="Google Shape;158;p8"/>
          <p:cNvCxnSpPr>
            <a:stCxn id="154" idx="3"/>
            <a:endCxn id="155" idx="1"/>
          </p:cNvCxnSpPr>
          <p:nvPr/>
        </p:nvCxnSpPr>
        <p:spPr>
          <a:xfrm>
            <a:off x="6358325" y="2470875"/>
            <a:ext cx="725700" cy="600"/>
          </a:xfrm>
          <a:prstGeom prst="bentConnector3">
            <a:avLst>
              <a:gd fmla="val 50003" name="adj1"/>
            </a:avLst>
          </a:prstGeom>
          <a:noFill/>
          <a:ln cap="flat" cmpd="sng" w="9525">
            <a:solidFill>
              <a:srgbClr val="980000"/>
            </a:solidFill>
            <a:prstDash val="solid"/>
            <a:round/>
            <a:headEnd len="sm" w="sm" type="none"/>
            <a:tailEnd len="med" w="med" type="triangle"/>
          </a:ln>
        </p:spPr>
      </p:cxnSp>
      <p:cxnSp>
        <p:nvCxnSpPr>
          <p:cNvPr id="159" name="Google Shape;159;p8"/>
          <p:cNvCxnSpPr>
            <a:stCxn id="155" idx="2"/>
            <a:endCxn id="156" idx="0"/>
          </p:cNvCxnSpPr>
          <p:nvPr/>
        </p:nvCxnSpPr>
        <p:spPr>
          <a:xfrm flipH="1" rot="-5400000">
            <a:off x="7433950" y="3398150"/>
            <a:ext cx="843900" cy="600"/>
          </a:xfrm>
          <a:prstGeom prst="bentConnector3">
            <a:avLst>
              <a:gd fmla="val 49996" name="adj1"/>
            </a:avLst>
          </a:prstGeom>
          <a:noFill/>
          <a:ln cap="flat" cmpd="sng" w="9525">
            <a:solidFill>
              <a:srgbClr val="980000"/>
            </a:solidFill>
            <a:prstDash val="solid"/>
            <a:round/>
            <a:headEnd len="sm" w="sm" type="none"/>
            <a:tailEnd len="med" w="med" type="triangle"/>
          </a:ln>
        </p:spPr>
      </p:cxnSp>
      <p:sp>
        <p:nvSpPr>
          <p:cNvPr id="160" name="Google Shape;160;p8"/>
          <p:cNvSpPr txBox="1"/>
          <p:nvPr/>
        </p:nvSpPr>
        <p:spPr>
          <a:xfrm>
            <a:off x="3905675" y="2036975"/>
            <a:ext cx="876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Shortlisted Products</a:t>
            </a:r>
            <a:endParaRPr b="1" i="0" sz="1000" u="none" cap="none" strike="noStrike">
              <a:solidFill>
                <a:srgbClr val="980000"/>
              </a:solidFill>
              <a:latin typeface="Roboto"/>
              <a:ea typeface="Roboto"/>
              <a:cs typeface="Roboto"/>
              <a:sym typeface="Roboto"/>
            </a:endParaRPr>
          </a:p>
        </p:txBody>
      </p:sp>
      <p:sp>
        <p:nvSpPr>
          <p:cNvPr id="161" name="Google Shape;161;p8"/>
          <p:cNvSpPr txBox="1"/>
          <p:nvPr/>
        </p:nvSpPr>
        <p:spPr>
          <a:xfrm>
            <a:off x="6282725" y="2113925"/>
            <a:ext cx="876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980000"/>
                </a:solidFill>
                <a:latin typeface="Roboto"/>
                <a:ea typeface="Roboto"/>
                <a:cs typeface="Roboto"/>
                <a:sym typeface="Roboto"/>
              </a:rPr>
              <a:t>Finalists</a:t>
            </a:r>
            <a:endParaRPr b="1" i="0" sz="1000" u="none" cap="none" strike="noStrike">
              <a:solidFill>
                <a:srgbClr val="98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DS EN Template (light)">
  <a:themeElements>
    <a:clrScheme name="Office">
      <a:dk1>
        <a:srgbClr val="12181D"/>
      </a:dk1>
      <a:lt1>
        <a:srgbClr val="FFFFFF"/>
      </a:lt1>
      <a:dk2>
        <a:srgbClr val="0764AD"/>
      </a:dk2>
      <a:lt2>
        <a:srgbClr val="0764AD"/>
      </a:lt2>
      <a:accent1>
        <a:srgbClr val="4F81BD"/>
      </a:accent1>
      <a:accent2>
        <a:srgbClr val="C0504D"/>
      </a:accent2>
      <a:accent3>
        <a:srgbClr val="9BBB59"/>
      </a:accent3>
      <a:accent4>
        <a:srgbClr val="8064A2"/>
      </a:accent4>
      <a:accent5>
        <a:srgbClr val="4BACC6"/>
      </a:accent5>
      <a:accent6>
        <a:srgbClr val="F79646"/>
      </a:accent6>
      <a:hlink>
        <a:srgbClr val="0764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